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Open Sans ExtraBold"/>
      <p:bold r:id="rId33"/>
      <p:boldItalic r:id="rId34"/>
    </p:embeddedFont>
    <p:embeddedFont>
      <p:font typeface="Crimson Text"/>
      <p:regular r:id="rId35"/>
      <p:bold r:id="rId36"/>
      <p:italic r:id="rId37"/>
      <p:boldItalic r:id="rId38"/>
    </p:embeddedFont>
    <p:embeddedFont>
      <p:font typeface="Open Sans Ligh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r6Jhkkf+UrWt+A/Xn3JX1Xezq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4F9BC9-0646-4DB2-B03F-57E10402B0FE}">
  <a:tblStyle styleId="{BA4F9BC9-0646-4DB2-B03F-57E10402B0FE}"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Light-bold.fntdata"/><Relationship Id="rId20" Type="http://schemas.openxmlformats.org/officeDocument/2006/relationships/slide" Target="slides/slide15.xml"/><Relationship Id="rId42" Type="http://schemas.openxmlformats.org/officeDocument/2006/relationships/font" Target="fonts/OpenSansLight-boldItalic.fntdata"/><Relationship Id="rId41" Type="http://schemas.openxmlformats.org/officeDocument/2006/relationships/font" Target="fonts/OpenSansLight-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OpenSansExtraBold-bold.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CrimsonText-regular.fntdata"/><Relationship Id="rId12" Type="http://schemas.openxmlformats.org/officeDocument/2006/relationships/slide" Target="slides/slide7.xml"/><Relationship Id="rId34" Type="http://schemas.openxmlformats.org/officeDocument/2006/relationships/font" Target="fonts/OpenSansExtraBold-boldItalic.fntdata"/><Relationship Id="rId15" Type="http://schemas.openxmlformats.org/officeDocument/2006/relationships/slide" Target="slides/slide10.xml"/><Relationship Id="rId37" Type="http://schemas.openxmlformats.org/officeDocument/2006/relationships/font" Target="fonts/CrimsonText-italic.fntdata"/><Relationship Id="rId14" Type="http://schemas.openxmlformats.org/officeDocument/2006/relationships/slide" Target="slides/slide9.xml"/><Relationship Id="rId36" Type="http://schemas.openxmlformats.org/officeDocument/2006/relationships/font" Target="fonts/CrimsonText-bold.fntdata"/><Relationship Id="rId17" Type="http://schemas.openxmlformats.org/officeDocument/2006/relationships/slide" Target="slides/slide12.xml"/><Relationship Id="rId39" Type="http://schemas.openxmlformats.org/officeDocument/2006/relationships/font" Target="fonts/OpenSansLight-regular.fntdata"/><Relationship Id="rId16" Type="http://schemas.openxmlformats.org/officeDocument/2006/relationships/slide" Target="slides/slide11.xml"/><Relationship Id="rId38" Type="http://schemas.openxmlformats.org/officeDocument/2006/relationships/font" Target="fonts/CrimsonTex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everyone! My name is Nitin Chandola and I will be presenting a Shark Tank idea called Climate Compass!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strategy to stay ahead of our competition is to take an agile approach. We will keep constant vigil on our competition and the changing market landscape and adjust our plans accordingly.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Currently, there are sites that present the same weather data but its confusing, outdated, and hard for the common person to grasp. Other sites offer reports for limited cities only.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Our solution’s primary distinction is the user experience and journey.</a:t>
            </a:r>
            <a:r>
              <a:rPr lang="en"/>
              <a:t> </a:t>
            </a:r>
            <a:r>
              <a:rPr lang="en">
                <a:solidFill>
                  <a:schemeClr val="dk1"/>
                </a:solidFill>
              </a:rPr>
              <a:t>The ClimateCompass solution will provide our consumers a great user experience.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ClimateCompass will be easily accessible. It will answer weather forecast questions, that’s on our users mind, in a format that is easy to comprehend.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solutions backtesting results are very promising.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our example city here, namely Tokyo, you can see forecasting results for 1 year using two time series - Exponential Smoothing, and ARIMA. Notice that our temperature Forecasts are very close to the Actuals.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temperature forecasts have been incredibly accurate for longer-term period as well. Notice the two charts for a 10-year period. Again, our forecasts are very close to the Actuals.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gives us high confidence in our Climate Compass solution.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monetization strategy includes a per city report for individuals. And per-user subscription based service for governments and businesses.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are also keeping an option open to online advertising-based revenue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roadmap includes the following:</a:t>
            </a:r>
            <a:endParaRPr/>
          </a:p>
          <a:p>
            <a:pPr indent="-298450" lvl="0" marL="457200" rtl="0" algn="l">
              <a:lnSpc>
                <a:spcPct val="100000"/>
              </a:lnSpc>
              <a:spcBef>
                <a:spcPts val="0"/>
              </a:spcBef>
              <a:spcAft>
                <a:spcPts val="0"/>
              </a:spcAft>
              <a:buSzPts val="1100"/>
              <a:buChar char="-"/>
            </a:pPr>
            <a:r>
              <a:rPr lang="en"/>
              <a:t>MVP Launch in EOQ2 2024. MVP will includes support for temperate forecast in approx. 50 cities. It will support common browsers and mobile views on IOS and Android devices.</a:t>
            </a:r>
            <a:endParaRPr/>
          </a:p>
          <a:p>
            <a:pPr indent="-298450" lvl="0" marL="457200" rtl="0" algn="l">
              <a:lnSpc>
                <a:spcPct val="100000"/>
              </a:lnSpc>
              <a:spcBef>
                <a:spcPts val="0"/>
              </a:spcBef>
              <a:spcAft>
                <a:spcPts val="0"/>
              </a:spcAft>
              <a:buSzPts val="1100"/>
              <a:buChar char="-"/>
            </a:pPr>
            <a:r>
              <a:rPr lang="en"/>
              <a:t>V1 Launch in EOQ4 2024, which includes features in native mobile apps on iOS and Android platforms. And we will solidify our infrastructure more for scale.</a:t>
            </a:r>
            <a:endParaRPr/>
          </a:p>
          <a:p>
            <a:pPr indent="-298450" lvl="0" marL="457200" rtl="0" algn="l">
              <a:lnSpc>
                <a:spcPct val="100000"/>
              </a:lnSpc>
              <a:spcBef>
                <a:spcPts val="0"/>
              </a:spcBef>
              <a:spcAft>
                <a:spcPts val="0"/>
              </a:spcAft>
              <a:buSzPts val="1100"/>
              <a:buChar char="-"/>
            </a:pPr>
            <a:r>
              <a:rPr lang="en"/>
              <a:t>V2 Launch in EOQ2 2025, which extends scope to more US and global cities. We will also build automation of data, testing, and deployment pipelines.</a:t>
            </a:r>
            <a:endParaRPr/>
          </a:p>
          <a:p>
            <a:pPr indent="-298450" lvl="0" marL="457200" rtl="0" algn="l">
              <a:lnSpc>
                <a:spcPct val="100000"/>
              </a:lnSpc>
              <a:spcBef>
                <a:spcPts val="0"/>
              </a:spcBef>
              <a:spcAft>
                <a:spcPts val="0"/>
              </a:spcAft>
              <a:buSzPts val="1100"/>
              <a:buChar char="-"/>
            </a:pPr>
            <a:r>
              <a:rPr lang="en"/>
              <a:t>V3 Launch in EOQ4 2025, which extends forecasting features from temperature to other weather characteristics such as precipitation, humidity, rising sea levels, etc.</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ask from the shark tank team is funding for 1M USD. If granted, a glimpse of the planned cumulative financial burn is provided on the slide. It supports our continued planned growth and keeps us afloat until our planned break even milestone in Q4 2025.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SzPts val="1100"/>
              <a:buNone/>
            </a:pPr>
            <a:r>
              <a:rPr lang="en"/>
              <a:t>Here is a more detailed view of our projected Costs, Sales, and Profit</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
              <a:t>Our key milestone of BreakEven is Q4 2025, after which, we are not only taking care of our operating expenses but generating recurring profits</a:t>
            </a:r>
            <a:endParaRPr/>
          </a:p>
          <a:p>
            <a:pPr indent="0" lvl="0" marL="457200" rtl="0" algn="l">
              <a:lnSpc>
                <a:spcPct val="100000"/>
              </a:lnSpc>
              <a:spcBef>
                <a:spcPts val="0"/>
              </a:spcBef>
              <a:spcAft>
                <a:spcPts val="0"/>
              </a:spcAft>
              <a:buSzPts val="1100"/>
              <a:buNone/>
            </a:pPr>
            <a:r>
              <a:t/>
            </a:r>
            <a:endParaRPr/>
          </a:p>
          <a:p>
            <a:pPr indent="0" lvl="0" marL="457200" rtl="0" algn="l">
              <a:lnSpc>
                <a:spcPct val="100000"/>
              </a:lnSpc>
              <a:spcBef>
                <a:spcPts val="0"/>
              </a:spcBef>
              <a:spcAft>
                <a:spcPts val="0"/>
              </a:spcAft>
              <a:buSzPts val="1100"/>
              <a:buNone/>
            </a:pPr>
            <a:r>
              <a:rPr lang="en"/>
              <a:t>Our key highlights are</a:t>
            </a:r>
            <a:endParaRPr/>
          </a:p>
          <a:p>
            <a:pPr indent="-298450" lvl="0" marL="457200" rtl="0" algn="l">
              <a:lnSpc>
                <a:spcPct val="100000"/>
              </a:lnSpc>
              <a:spcBef>
                <a:spcPts val="0"/>
              </a:spcBef>
              <a:spcAft>
                <a:spcPts val="0"/>
              </a:spcAft>
              <a:buSzPts val="1100"/>
              <a:buChar char="-"/>
            </a:pPr>
            <a:r>
              <a:rPr lang="en"/>
              <a:t>Tightly controlled costs - more details in an Appendix slide</a:t>
            </a:r>
            <a:endParaRPr/>
          </a:p>
          <a:p>
            <a:pPr indent="-298450" lvl="0" marL="457200" rtl="0" algn="l">
              <a:lnSpc>
                <a:spcPct val="100000"/>
              </a:lnSpc>
              <a:spcBef>
                <a:spcPts val="0"/>
              </a:spcBef>
              <a:spcAft>
                <a:spcPts val="0"/>
              </a:spcAft>
              <a:buSzPts val="1100"/>
              <a:buChar char="-"/>
            </a:pPr>
            <a:r>
              <a:rPr lang="en"/>
              <a:t>There is an urgent in the market need for our services</a:t>
            </a:r>
            <a:endParaRPr/>
          </a:p>
          <a:p>
            <a:pPr indent="-298450" lvl="0" marL="457200" rtl="0" algn="l">
              <a:lnSpc>
                <a:spcPct val="100000"/>
              </a:lnSpc>
              <a:spcBef>
                <a:spcPts val="0"/>
              </a:spcBef>
              <a:spcAft>
                <a:spcPts val="0"/>
              </a:spcAft>
              <a:buSzPts val="1100"/>
              <a:buChar char="-"/>
            </a:pPr>
            <a:r>
              <a:rPr lang="en"/>
              <a:t>The same solution will work for global cities</a:t>
            </a:r>
            <a:endParaRPr/>
          </a:p>
          <a:p>
            <a:pPr indent="-298450" lvl="0" marL="457200" rtl="0" algn="l">
              <a:lnSpc>
                <a:spcPct val="100000"/>
              </a:lnSpc>
              <a:spcBef>
                <a:spcPts val="0"/>
              </a:spcBef>
              <a:spcAft>
                <a:spcPts val="0"/>
              </a:spcAft>
              <a:buSzPts val="1100"/>
              <a:buChar char="-"/>
            </a:pPr>
            <a:r>
              <a:rPr lang="en"/>
              <a:t>High margins business model</a:t>
            </a:r>
            <a:endParaRPr/>
          </a:p>
          <a:p>
            <a:pPr indent="-298450" lvl="0" marL="457200" rtl="0" algn="l">
              <a:lnSpc>
                <a:spcPct val="100000"/>
              </a:lnSpc>
              <a:spcBef>
                <a:spcPts val="0"/>
              </a:spcBef>
              <a:spcAft>
                <a:spcPts val="0"/>
              </a:spcAft>
              <a:buSzPts val="1100"/>
              <a:buChar char="-"/>
            </a:pPr>
            <a:r>
              <a:rPr lang="en"/>
              <a:t>Sticky business with recurring revenue due to subscription-based model.</a:t>
            </a:r>
            <a:endParaRPr/>
          </a:p>
          <a:p>
            <a:pPr indent="0" lvl="0" marL="914400" rtl="0" algn="l">
              <a:lnSpc>
                <a:spcPct val="100000"/>
              </a:lnSpc>
              <a:spcBef>
                <a:spcPts val="0"/>
              </a:spcBef>
              <a:spcAft>
                <a:spcPts val="0"/>
              </a:spcAft>
              <a:buSzPts val="1100"/>
              <a:buNone/>
            </a:pP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Global warming is very REAL! The interest on the topic is growing every year AND if there was ever a time to invest in this space, it is NOW.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As we talk, country leaders from around the globe are meeting in Dubai to discuss climate changes in the COP28 conference.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Also, as you can see on the slide - a chart shared by NASA shows that the global average temperature has been continuously rising and is already close to 1 degree Celsius higher from the 1950s.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Incidentally, the observed air temperature in the UAE rose by 1.27° Celcius between 1990 to 2022.</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Here’s another deadly example - Following the floods of 2011, </a:t>
            </a:r>
            <a:r>
              <a:rPr lang="en">
                <a:solidFill>
                  <a:schemeClr val="dk1"/>
                </a:solidFill>
              </a:rPr>
              <a:t>a fifth of Bangkok was reportedly underwater and</a:t>
            </a:r>
            <a:r>
              <a:rPr lang="en"/>
              <a:t> hundreds of people lost their lives.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Bangkok has an average elevation of 1.5 metres above sea level.</a:t>
            </a:r>
            <a:r>
              <a:rPr lang="en"/>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Earth.org estimates a 3 to 5 meters of rise in sea level by 2100. The screenshot on the right hand side of the slide shows the Bangkok and surrounding area estimated to be underwater. An estimated 96% of population will be displaced; thats </a:t>
            </a:r>
            <a:r>
              <a:rPr lang="en">
                <a:solidFill>
                  <a:schemeClr val="dk1"/>
                </a:solidFill>
              </a:rPr>
              <a:t>11 million people in this region alone</a:t>
            </a: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Similarly, Global warming will lead to disappearing lakes and melting glaciers.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Lakes and glaciers play a significant role in maintaining the survival and development of human habitations and the stability of the surrounding ecology.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Our market research confirms that the global warming threat is real and it’s affecting many aspects of people’s lives, businesses and governments at all levels. These user groups are interested in learning about future weather characteristics and what all this means for them. </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Just a few years, forest fires engulfed areas previously untouched for decades or centuries, such as the Big Basin near San Francisco. The sky turned red for almost two months, major highways were closed, homes were burnt down impacting lives, and businesses in many ways.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know now that individuals are interested in learning about the temperature forecast for their current city of residence, or cities they are considering for relocation. People want to know the forecast to understand how the rising temperature impacts their lifestyle, cost &amp; quality of living, power consumption needs, safety issues and risks like wildfires, and changing property value over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Similarly, business and governments are interested in learning about how climate changes will affect their interests, such as impact on revenue and profits.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Local governments are interested in learning about the risk to their cities and to plan for future power demand for cooling needs. Others are interested in advertising the benefits of living in their city.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Businesses are interested in learning about the cost of doing business in a city, insurance costs, etc.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use cases are plenty, in our opinion, but we will start with a small set of use cases in our MVP. We will share a short-term and longer term roadmap later in our presentation.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For our solution, we envision an online platform that is easily accessible through a browser. It will provide the users long-term climate forecasts for cities globally.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our MVP, we will provide temperature forecasts only. In later releases, we will expand to other weather characteristics.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solution is powered by time series models, using historical data from Berkeley Earth. In the future, we will consider augmenting this data set from other sources.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those curious, our technical stack includes Python as our language of choice, and Flask, PostGres, and the ReactJS framework.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Let’s take a quick peek into the user journey.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Please note that the User Interfaces shown here are just a sample - it provides the core workflow of the application, and will vary for different user groups. It is by no means, exhaustive. For example, we do not talk about user login, registration, payment setup, etc.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basic workflow for a business user includes a simple, easy-to-follow landing page. The first step includes selecting a city of interest.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a second step, the user will select a date in the future.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resulting city weather forecast report will display the average monthly temperature forecast for 12 months from the selected Date.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that these forecasts are pre-generated on a monthly basis. The system uses multiple time series models for forecasting and automatically picks the best model for each city based on error metrics. This also means that the response time to show the city weather forecast report is fast; our SLA is a p99% of 3 seconds.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post MVP release, we will include more granular forecast and extend to more weather characteristics.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 name="Shape 9"/>
        <p:cNvGrpSpPr/>
        <p:nvPr/>
      </p:nvGrpSpPr>
      <p:grpSpPr>
        <a:xfrm>
          <a:off x="0" y="0"/>
          <a:ext cx="0" cy="0"/>
          <a:chOff x="0" y="0"/>
          <a:chExt cx="0" cy="0"/>
        </a:xfrm>
      </p:grpSpPr>
      <p:pic>
        <p:nvPicPr>
          <p:cNvPr descr="Picture 6" id="10" name="Google Shape;10;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30"/>
          <p:cNvSpPr/>
          <p:nvPr/>
        </p:nvSpPr>
        <p:spPr>
          <a:xfrm>
            <a:off x="3729625" y="0"/>
            <a:ext cx="5414400" cy="514350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12" name="Google Shape;12;p30"/>
          <p:cNvCxnSpPr/>
          <p:nvPr/>
        </p:nvCxnSpPr>
        <p:spPr>
          <a:xfrm>
            <a:off x="4332173" y="2808962"/>
            <a:ext cx="4265400" cy="0"/>
          </a:xfrm>
          <a:prstGeom prst="straightConnector1">
            <a:avLst/>
          </a:prstGeom>
          <a:noFill/>
          <a:ln cap="flat" cmpd="sng" w="12700">
            <a:solidFill>
              <a:srgbClr val="A5A5A5"/>
            </a:solidFill>
            <a:prstDash val="solid"/>
            <a:miter lim="800000"/>
            <a:headEnd len="sm" w="sm" type="none"/>
            <a:tailEnd len="sm" w="sm" type="none"/>
          </a:ln>
        </p:spPr>
      </p:cxnSp>
      <p:sp>
        <p:nvSpPr>
          <p:cNvPr id="13" name="Google Shape;13;p30"/>
          <p:cNvSpPr txBox="1"/>
          <p:nvPr>
            <p:ph idx="1" type="body"/>
          </p:nvPr>
        </p:nvSpPr>
        <p:spPr>
          <a:xfrm>
            <a:off x="4299347" y="1713310"/>
            <a:ext cx="42981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23850" lvl="4" marL="2286000" algn="l">
              <a:lnSpc>
                <a:spcPct val="90000"/>
              </a:lnSpc>
              <a:spcBef>
                <a:spcPts val="800"/>
              </a:spcBef>
              <a:spcAft>
                <a:spcPts val="0"/>
              </a:spcAft>
              <a:buClr>
                <a:srgbClr val="5D5D5D"/>
              </a:buClr>
              <a:buSzPts val="15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4" name="Google Shape;14;p30"/>
          <p:cNvSpPr txBox="1"/>
          <p:nvPr>
            <p:ph idx="2" type="body"/>
          </p:nvPr>
        </p:nvSpPr>
        <p:spPr>
          <a:xfrm>
            <a:off x="4341019" y="3020102"/>
            <a:ext cx="2452800" cy="253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1200"/>
              <a:buNone/>
              <a:defRPr b="1" sz="1200" cap="none">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pic>
        <p:nvPicPr>
          <p:cNvPr id="15" name="Google Shape;15;p30"/>
          <p:cNvPicPr preferRelativeResize="0"/>
          <p:nvPr/>
        </p:nvPicPr>
        <p:blipFill rotWithShape="1">
          <a:blip r:embed="rId3">
            <a:alphaModFix/>
          </a:blip>
          <a:srcRect b="0" l="0" r="0" t="0"/>
          <a:stretch/>
        </p:blipFill>
        <p:spPr>
          <a:xfrm>
            <a:off x="1953407" y="1917166"/>
            <a:ext cx="1558578" cy="989752"/>
          </a:xfrm>
          <a:prstGeom prst="rect">
            <a:avLst/>
          </a:prstGeom>
          <a:noFill/>
          <a:ln>
            <a:noFill/>
          </a:ln>
        </p:spPr>
      </p:pic>
      <p:sp>
        <p:nvSpPr>
          <p:cNvPr id="16" name="Google Shape;16;p30"/>
          <p:cNvSpPr txBox="1"/>
          <p:nvPr>
            <p:ph idx="3" type="body"/>
          </p:nvPr>
        </p:nvSpPr>
        <p:spPr>
          <a:xfrm>
            <a:off x="4336418" y="3336808"/>
            <a:ext cx="4444500" cy="484500"/>
          </a:xfrm>
          <a:prstGeom prst="rect">
            <a:avLst/>
          </a:prstGeom>
          <a:noFill/>
          <a:ln>
            <a:noFill/>
          </a:ln>
        </p:spPr>
        <p:txBody>
          <a:bodyPr anchorCtr="0" anchor="t" bIns="34275" lIns="34275" spcFirstLastPara="1" rIns="34275" wrap="square" tIns="34275">
            <a:noAutofit/>
          </a:bodyPr>
          <a:lstStyle>
            <a:lvl1pPr indent="-228600" lvl="0" marL="457200" algn="l">
              <a:lnSpc>
                <a:spcPct val="100000"/>
              </a:lnSpc>
              <a:spcBef>
                <a:spcPts val="0"/>
              </a:spcBef>
              <a:spcAft>
                <a:spcPts val="0"/>
              </a:spcAft>
              <a:buClr>
                <a:srgbClr val="5D5D5D"/>
              </a:buClr>
              <a:buSzPts val="1400"/>
              <a:buNone/>
              <a:defRPr sz="1400">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Photo">
  <p:cSld name="Column and Photo">
    <p:spTree>
      <p:nvGrpSpPr>
        <p:cNvPr id="94" name="Shape 94"/>
        <p:cNvGrpSpPr/>
        <p:nvPr/>
      </p:nvGrpSpPr>
      <p:grpSpPr>
        <a:xfrm>
          <a:off x="0" y="0"/>
          <a:ext cx="0" cy="0"/>
          <a:chOff x="0" y="0"/>
          <a:chExt cx="0" cy="0"/>
        </a:xfrm>
      </p:grpSpPr>
      <p:pic>
        <p:nvPicPr>
          <p:cNvPr descr="Picture 6" id="95" name="Google Shape;95;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6" name="Google Shape;96;p39"/>
          <p:cNvSpPr/>
          <p:nvPr/>
        </p:nvSpPr>
        <p:spPr>
          <a:xfrm>
            <a:off x="0" y="0"/>
            <a:ext cx="91440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97" name="Google Shape;97;p39"/>
          <p:cNvCxnSpPr/>
          <p:nvPr/>
        </p:nvCxnSpPr>
        <p:spPr>
          <a:xfrm>
            <a:off x="609803" y="1501329"/>
            <a:ext cx="2471700" cy="0"/>
          </a:xfrm>
          <a:prstGeom prst="straightConnector1">
            <a:avLst/>
          </a:prstGeom>
          <a:noFill/>
          <a:ln cap="flat" cmpd="sng" w="12700">
            <a:solidFill>
              <a:srgbClr val="A5A5A5"/>
            </a:solidFill>
            <a:prstDash val="solid"/>
            <a:miter lim="800000"/>
            <a:headEnd len="sm" w="sm" type="none"/>
            <a:tailEnd len="sm" w="sm" type="none"/>
          </a:ln>
        </p:spPr>
      </p:cxnSp>
      <p:pic>
        <p:nvPicPr>
          <p:cNvPr id="98" name="Google Shape;98;p39"/>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99" name="Google Shape;99;p39"/>
          <p:cNvSpPr/>
          <p:nvPr/>
        </p:nvSpPr>
        <p:spPr>
          <a:xfrm>
            <a:off x="3663175" y="0"/>
            <a:ext cx="5480700" cy="51435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0" name="Google Shape;100;p39"/>
          <p:cNvSpPr/>
          <p:nvPr>
            <p:ph idx="2" type="pic"/>
          </p:nvPr>
        </p:nvSpPr>
        <p:spPr>
          <a:xfrm>
            <a:off x="3663554" y="0"/>
            <a:ext cx="5480400" cy="5143500"/>
          </a:xfrm>
          <a:prstGeom prst="rect">
            <a:avLst/>
          </a:prstGeom>
          <a:noFill/>
          <a:ln>
            <a:noFill/>
          </a:ln>
        </p:spPr>
      </p:sp>
      <p:sp>
        <p:nvSpPr>
          <p:cNvPr id="101" name="Google Shape;101;p39"/>
          <p:cNvSpPr txBox="1"/>
          <p:nvPr>
            <p:ph idx="1" type="body"/>
          </p:nvPr>
        </p:nvSpPr>
        <p:spPr>
          <a:xfrm>
            <a:off x="609600" y="450056"/>
            <a:ext cx="24720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2" name="Google Shape;102;p39"/>
          <p:cNvSpPr txBox="1"/>
          <p:nvPr>
            <p:ph idx="3" type="body"/>
          </p:nvPr>
        </p:nvSpPr>
        <p:spPr>
          <a:xfrm>
            <a:off x="582216" y="1901429"/>
            <a:ext cx="2499300" cy="12240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3" name="Google Shape;103;p39"/>
          <p:cNvSpPr txBox="1"/>
          <p:nvPr>
            <p:ph idx="12" type="sldNum"/>
          </p:nvPr>
        </p:nvSpPr>
        <p:spPr>
          <a:xfrm>
            <a:off x="609600" y="4749711"/>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 and Image">
  <p:cSld name="Column and Image">
    <p:spTree>
      <p:nvGrpSpPr>
        <p:cNvPr id="104" name="Shape 104"/>
        <p:cNvGrpSpPr/>
        <p:nvPr/>
      </p:nvGrpSpPr>
      <p:grpSpPr>
        <a:xfrm>
          <a:off x="0" y="0"/>
          <a:ext cx="0" cy="0"/>
          <a:chOff x="0" y="0"/>
          <a:chExt cx="0" cy="0"/>
        </a:xfrm>
      </p:grpSpPr>
      <p:cxnSp>
        <p:nvCxnSpPr>
          <p:cNvPr id="105" name="Google Shape;105;p40"/>
          <p:cNvCxnSpPr/>
          <p:nvPr/>
        </p:nvCxnSpPr>
        <p:spPr>
          <a:xfrm>
            <a:off x="609803" y="1501329"/>
            <a:ext cx="2471700" cy="0"/>
          </a:xfrm>
          <a:prstGeom prst="straightConnector1">
            <a:avLst/>
          </a:prstGeom>
          <a:noFill/>
          <a:ln cap="flat" cmpd="sng" w="12700">
            <a:solidFill>
              <a:srgbClr val="A5A5A5"/>
            </a:solidFill>
            <a:prstDash val="solid"/>
            <a:miter lim="800000"/>
            <a:headEnd len="sm" w="sm" type="none"/>
            <a:tailEnd len="sm" w="sm" type="none"/>
          </a:ln>
        </p:spPr>
      </p:cxnSp>
      <p:pic>
        <p:nvPicPr>
          <p:cNvPr id="106" name="Google Shape;106;p40"/>
          <p:cNvPicPr preferRelativeResize="0"/>
          <p:nvPr/>
        </p:nvPicPr>
        <p:blipFill rotWithShape="1">
          <a:blip r:embed="rId2">
            <a:alphaModFix/>
          </a:blip>
          <a:srcRect b="0" l="0" r="0" t="0"/>
          <a:stretch/>
        </p:blipFill>
        <p:spPr>
          <a:xfrm>
            <a:off x="6738588" y="4781811"/>
            <a:ext cx="2158020" cy="189716"/>
          </a:xfrm>
          <a:prstGeom prst="rect">
            <a:avLst/>
          </a:prstGeom>
          <a:noFill/>
          <a:ln>
            <a:noFill/>
          </a:ln>
        </p:spPr>
      </p:pic>
      <p:sp>
        <p:nvSpPr>
          <p:cNvPr id="107" name="Google Shape;107;p40"/>
          <p:cNvSpPr txBox="1"/>
          <p:nvPr>
            <p:ph idx="1" type="body"/>
          </p:nvPr>
        </p:nvSpPr>
        <p:spPr>
          <a:xfrm>
            <a:off x="609600" y="450056"/>
            <a:ext cx="2472000" cy="9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8" name="Google Shape;108;p40"/>
          <p:cNvSpPr txBox="1"/>
          <p:nvPr>
            <p:ph idx="2" type="body"/>
          </p:nvPr>
        </p:nvSpPr>
        <p:spPr>
          <a:xfrm>
            <a:off x="582216" y="1901428"/>
            <a:ext cx="2499300" cy="22776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09" name="Google Shape;109;p40"/>
          <p:cNvSpPr/>
          <p:nvPr>
            <p:ph idx="3" type="pic"/>
          </p:nvPr>
        </p:nvSpPr>
        <p:spPr>
          <a:xfrm>
            <a:off x="3663554" y="892969"/>
            <a:ext cx="5233200" cy="3845700"/>
          </a:xfrm>
          <a:prstGeom prst="rect">
            <a:avLst/>
          </a:prstGeom>
          <a:noFill/>
          <a:ln>
            <a:noFill/>
          </a:ln>
        </p:spPr>
      </p:sp>
      <p:sp>
        <p:nvSpPr>
          <p:cNvPr id="110" name="Google Shape;110;p40"/>
          <p:cNvSpPr txBox="1"/>
          <p:nvPr>
            <p:ph idx="12" type="sldNum"/>
          </p:nvPr>
        </p:nvSpPr>
        <p:spPr>
          <a:xfrm>
            <a:off x="607591" y="4749711"/>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lide Photo">
  <p:cSld name="Full-Slide Photo">
    <p:spTree>
      <p:nvGrpSpPr>
        <p:cNvPr id="111" name="Shape 111"/>
        <p:cNvGrpSpPr/>
        <p:nvPr/>
      </p:nvGrpSpPr>
      <p:grpSpPr>
        <a:xfrm>
          <a:off x="0" y="0"/>
          <a:ext cx="0" cy="0"/>
          <a:chOff x="0" y="0"/>
          <a:chExt cx="0" cy="0"/>
        </a:xfrm>
      </p:grpSpPr>
      <p:sp>
        <p:nvSpPr>
          <p:cNvPr id="112" name="Google Shape;112;p41"/>
          <p:cNvSpPr/>
          <p:nvPr>
            <p:ph idx="2" type="pic"/>
          </p:nvPr>
        </p:nvSpPr>
        <p:spPr>
          <a:xfrm>
            <a:off x="0" y="0"/>
            <a:ext cx="9144000" cy="51435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olumn Photo &amp; Text">
  <p:cSld name="3-Column Photo &amp; Text">
    <p:spTree>
      <p:nvGrpSpPr>
        <p:cNvPr id="113" name="Shape 113"/>
        <p:cNvGrpSpPr/>
        <p:nvPr/>
      </p:nvGrpSpPr>
      <p:grpSpPr>
        <a:xfrm>
          <a:off x="0" y="0"/>
          <a:ext cx="0" cy="0"/>
          <a:chOff x="0" y="0"/>
          <a:chExt cx="0" cy="0"/>
        </a:xfrm>
      </p:grpSpPr>
      <p:sp>
        <p:nvSpPr>
          <p:cNvPr id="114" name="Google Shape;114;p42"/>
          <p:cNvSpPr/>
          <p:nvPr/>
        </p:nvSpPr>
        <p:spPr>
          <a:xfrm>
            <a:off x="3139859" y="101203"/>
            <a:ext cx="28971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5" name="Google Shape;115;p42"/>
          <p:cNvSpPr/>
          <p:nvPr/>
        </p:nvSpPr>
        <p:spPr>
          <a:xfrm>
            <a:off x="6138143" y="101203"/>
            <a:ext cx="28971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6" name="Google Shape;116;p42"/>
          <p:cNvSpPr/>
          <p:nvPr/>
        </p:nvSpPr>
        <p:spPr>
          <a:xfrm>
            <a:off x="124848" y="101203"/>
            <a:ext cx="2913900" cy="4946400"/>
          </a:xfrm>
          <a:prstGeom prst="rect">
            <a:avLst/>
          </a:prstGeom>
          <a:solidFill>
            <a:srgbClr val="BFBFBF"/>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17" name="Google Shape;117;p42"/>
          <p:cNvSpPr txBox="1"/>
          <p:nvPr>
            <p:ph idx="1" type="body"/>
          </p:nvPr>
        </p:nvSpPr>
        <p:spPr>
          <a:xfrm>
            <a:off x="125016" y="101203"/>
            <a:ext cx="29136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18" name="Google Shape;118;p42"/>
          <p:cNvSpPr txBox="1"/>
          <p:nvPr>
            <p:ph idx="2" type="body"/>
          </p:nvPr>
        </p:nvSpPr>
        <p:spPr>
          <a:xfrm>
            <a:off x="3139859" y="101203"/>
            <a:ext cx="28971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19" name="Google Shape;119;p42"/>
          <p:cNvSpPr txBox="1"/>
          <p:nvPr>
            <p:ph idx="3" type="body"/>
          </p:nvPr>
        </p:nvSpPr>
        <p:spPr>
          <a:xfrm>
            <a:off x="6138143" y="101203"/>
            <a:ext cx="2897100" cy="49470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828282"/>
              </a:buClr>
              <a:buSzPts val="1500"/>
              <a:buNone/>
              <a:defRPr>
                <a:solidFill>
                  <a:srgbClr val="828282"/>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43"/>
          <p:cNvSpPr txBox="1"/>
          <p:nvPr>
            <p:ph type="ctrTitle"/>
          </p:nvPr>
        </p:nvSpPr>
        <p:spPr>
          <a:xfrm>
            <a:off x="311708" y="744575"/>
            <a:ext cx="8520600" cy="2052600"/>
          </a:xfrm>
          <a:prstGeom prst="rect">
            <a:avLst/>
          </a:prstGeom>
          <a:noFill/>
          <a:ln>
            <a:noFill/>
          </a:ln>
        </p:spPr>
        <p:txBody>
          <a:bodyPr anchorCtr="0" anchor="b" bIns="34275" lIns="34275" spcFirstLastPara="1" rIns="34275" wrap="square" tIns="34275">
            <a:norm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p:txBody>
      </p:sp>
      <p:sp>
        <p:nvSpPr>
          <p:cNvPr id="122" name="Google Shape;122;p43"/>
          <p:cNvSpPr txBox="1"/>
          <p:nvPr>
            <p:ph idx="1" type="subTitle"/>
          </p:nvPr>
        </p:nvSpPr>
        <p:spPr>
          <a:xfrm>
            <a:off x="311700" y="2834125"/>
            <a:ext cx="8520600" cy="792600"/>
          </a:xfrm>
          <a:prstGeom prst="rect">
            <a:avLst/>
          </a:prstGeom>
          <a:noFill/>
          <a:ln>
            <a:noFill/>
          </a:ln>
        </p:spPr>
        <p:txBody>
          <a:bodyPr anchorCtr="0" anchor="t" bIns="34275" lIns="34275" spcFirstLastPara="1" rIns="34275" wrap="square" tIns="34275">
            <a:normAutofit/>
          </a:bodyPr>
          <a:lstStyle>
            <a:lvl1pPr lvl="0" algn="ctr">
              <a:lnSpc>
                <a:spcPct val="100000"/>
              </a:lnSpc>
              <a:spcBef>
                <a:spcPts val="800"/>
              </a:spcBef>
              <a:spcAft>
                <a:spcPts val="0"/>
              </a:spcAft>
              <a:buSzPts val="2800"/>
              <a:buNone/>
              <a:defRPr sz="2800"/>
            </a:lvl1pPr>
            <a:lvl2pPr lvl="1" algn="ctr">
              <a:lnSpc>
                <a:spcPct val="100000"/>
              </a:lnSpc>
              <a:spcBef>
                <a:spcPts val="800"/>
              </a:spcBef>
              <a:spcAft>
                <a:spcPts val="0"/>
              </a:spcAft>
              <a:buSzPts val="2800"/>
              <a:buNone/>
              <a:defRPr sz="2800"/>
            </a:lvl2pPr>
            <a:lvl3pPr lvl="2" algn="ctr">
              <a:lnSpc>
                <a:spcPct val="100000"/>
              </a:lnSpc>
              <a:spcBef>
                <a:spcPts val="800"/>
              </a:spcBef>
              <a:spcAft>
                <a:spcPts val="0"/>
              </a:spcAft>
              <a:buSzPts val="2800"/>
              <a:buNone/>
              <a:defRPr sz="2800"/>
            </a:lvl3pPr>
            <a:lvl4pPr lvl="3" algn="ctr">
              <a:lnSpc>
                <a:spcPct val="100000"/>
              </a:lnSpc>
              <a:spcBef>
                <a:spcPts val="800"/>
              </a:spcBef>
              <a:spcAft>
                <a:spcPts val="0"/>
              </a:spcAft>
              <a:buSzPts val="2800"/>
              <a:buNone/>
              <a:defRPr sz="2800"/>
            </a:lvl4pPr>
            <a:lvl5pPr lvl="4" algn="ctr">
              <a:lnSpc>
                <a:spcPct val="100000"/>
              </a:lnSpc>
              <a:spcBef>
                <a:spcPts val="800"/>
              </a:spcBef>
              <a:spcAft>
                <a:spcPts val="0"/>
              </a:spcAft>
              <a:buSzPts val="2800"/>
              <a:buNone/>
              <a:defRPr sz="2800"/>
            </a:lvl5pPr>
            <a:lvl6pPr lvl="5" algn="ctr">
              <a:lnSpc>
                <a:spcPct val="100000"/>
              </a:lnSpc>
              <a:spcBef>
                <a:spcPts val="800"/>
              </a:spcBef>
              <a:spcAft>
                <a:spcPts val="0"/>
              </a:spcAft>
              <a:buSzPts val="2800"/>
              <a:buNone/>
              <a:defRPr sz="2800"/>
            </a:lvl6pPr>
            <a:lvl7pPr lvl="6" algn="ctr">
              <a:lnSpc>
                <a:spcPct val="100000"/>
              </a:lnSpc>
              <a:spcBef>
                <a:spcPts val="800"/>
              </a:spcBef>
              <a:spcAft>
                <a:spcPts val="0"/>
              </a:spcAft>
              <a:buSzPts val="2800"/>
              <a:buNone/>
              <a:defRPr sz="2800"/>
            </a:lvl7pPr>
            <a:lvl8pPr lvl="7" algn="ctr">
              <a:lnSpc>
                <a:spcPct val="100000"/>
              </a:lnSpc>
              <a:spcBef>
                <a:spcPts val="800"/>
              </a:spcBef>
              <a:spcAft>
                <a:spcPts val="0"/>
              </a:spcAft>
              <a:buSzPts val="2800"/>
              <a:buNone/>
              <a:defRPr sz="2800"/>
            </a:lvl8pPr>
            <a:lvl9pPr lvl="8" algn="ctr">
              <a:lnSpc>
                <a:spcPct val="100000"/>
              </a:lnSpc>
              <a:spcBef>
                <a:spcPts val="800"/>
              </a:spcBef>
              <a:spcAft>
                <a:spcPts val="0"/>
              </a:spcAft>
              <a:buSzPts val="2800"/>
              <a:buNone/>
              <a:defRPr sz="2800"/>
            </a:lvl9pPr>
          </a:lstStyle>
          <a:p/>
        </p:txBody>
      </p:sp>
      <p:sp>
        <p:nvSpPr>
          <p:cNvPr id="123" name="Google Shape;123;p43"/>
          <p:cNvSpPr txBox="1"/>
          <p:nvPr>
            <p:ph idx="12" type="sldNum"/>
          </p:nvPr>
        </p:nvSpPr>
        <p:spPr>
          <a:xfrm>
            <a:off x="8472458" y="4663217"/>
            <a:ext cx="5487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1pPr>
            <a:lvl2pPr indent="0" lvl="1"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2pPr>
            <a:lvl3pPr indent="0" lvl="2"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3pPr>
            <a:lvl4pPr indent="0" lvl="3"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4pPr>
            <a:lvl5pPr indent="0" lvl="4"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5pPr>
            <a:lvl6pPr indent="0" lvl="5"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6pPr>
            <a:lvl7pPr indent="0" lvl="6"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7pPr>
            <a:lvl8pPr indent="0" lvl="7"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8pPr>
            <a:lvl9pPr indent="0" lvl="8" marL="0" marR="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lumn">
  <p:cSld name="Two-Column">
    <p:spTree>
      <p:nvGrpSpPr>
        <p:cNvPr id="17" name="Shape 17"/>
        <p:cNvGrpSpPr/>
        <p:nvPr/>
      </p:nvGrpSpPr>
      <p:grpSpPr>
        <a:xfrm>
          <a:off x="0" y="0"/>
          <a:ext cx="0" cy="0"/>
          <a:chOff x="0" y="0"/>
          <a:chExt cx="0" cy="0"/>
        </a:xfrm>
      </p:grpSpPr>
      <p:pic>
        <p:nvPicPr>
          <p:cNvPr descr="Picture 6" id="18" name="Google Shape;18;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9" name="Google Shape;19;p31"/>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 name="Google Shape;20;p31"/>
          <p:cNvSpPr txBox="1"/>
          <p:nvPr>
            <p:ph idx="1" type="body"/>
          </p:nvPr>
        </p:nvSpPr>
        <p:spPr>
          <a:xfrm>
            <a:off x="1759744" y="2233613"/>
            <a:ext cx="3217200" cy="16848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cxnSp>
        <p:nvCxnSpPr>
          <p:cNvPr id="21" name="Google Shape;21;p31"/>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22" name="Google Shape;22;p31"/>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cxnSp>
        <p:nvCxnSpPr>
          <p:cNvPr id="23" name="Google Shape;23;p31"/>
          <p:cNvCxnSpPr/>
          <p:nvPr/>
        </p:nvCxnSpPr>
        <p:spPr>
          <a:xfrm flipH="1">
            <a:off x="5146249" y="1968332"/>
            <a:ext cx="27000" cy="195000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24" name="Google Shape;24;p31"/>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25" name="Google Shape;25;p31"/>
          <p:cNvSpPr txBox="1"/>
          <p:nvPr>
            <p:ph idx="3" type="body"/>
          </p:nvPr>
        </p:nvSpPr>
        <p:spPr>
          <a:xfrm>
            <a:off x="1759743" y="1901429"/>
            <a:ext cx="3216600" cy="3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b="1">
                <a:solidFill>
                  <a:srgbClr val="5D5D5D"/>
                </a:solidFill>
                <a:latin typeface="Open Sans"/>
                <a:ea typeface="Open Sans"/>
                <a:cs typeface="Open Sans"/>
                <a:sym typeface="Open Sans"/>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26" name="Google Shape;26;p31"/>
          <p:cNvSpPr txBox="1"/>
          <p:nvPr>
            <p:ph idx="4" type="body"/>
          </p:nvPr>
        </p:nvSpPr>
        <p:spPr>
          <a:xfrm>
            <a:off x="5451790" y="1901429"/>
            <a:ext cx="3216600" cy="3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b="1">
                <a:solidFill>
                  <a:srgbClr val="5D5D5D"/>
                </a:solidFill>
                <a:latin typeface="Open Sans"/>
                <a:ea typeface="Open Sans"/>
                <a:cs typeface="Open Sans"/>
                <a:sym typeface="Open Sans"/>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27" name="Google Shape;27;p31"/>
          <p:cNvSpPr txBox="1"/>
          <p:nvPr>
            <p:ph idx="5" type="body"/>
          </p:nvPr>
        </p:nvSpPr>
        <p:spPr>
          <a:xfrm>
            <a:off x="5454074" y="2231231"/>
            <a:ext cx="3217200" cy="16848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28" name="Google Shape;28;p31"/>
          <p:cNvSpPr txBox="1"/>
          <p:nvPr>
            <p:ph idx="12" type="sldNum"/>
          </p:nvPr>
        </p:nvSpPr>
        <p:spPr>
          <a:xfrm>
            <a:off x="1760374" y="4738688"/>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29" name="Shape 29"/>
        <p:cNvGrpSpPr/>
        <p:nvPr/>
      </p:nvGrpSpPr>
      <p:grpSpPr>
        <a:xfrm>
          <a:off x="0" y="0"/>
          <a:ext cx="0" cy="0"/>
          <a:chOff x="0" y="0"/>
          <a:chExt cx="0" cy="0"/>
        </a:xfrm>
      </p:grpSpPr>
      <p:pic>
        <p:nvPicPr>
          <p:cNvPr descr="Picture 6" id="30" name="Google Shape;30;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 name="Google Shape;31;p32"/>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32" name="Google Shape;32;p32"/>
          <p:cNvSpPr txBox="1"/>
          <p:nvPr>
            <p:ph idx="12" type="sldNum"/>
          </p:nvPr>
        </p:nvSpPr>
        <p:spPr>
          <a:xfrm>
            <a:off x="1731169" y="4740695"/>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32"/>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34" name="Google Shape;34;p32"/>
          <p:cNvSpPr/>
          <p:nvPr>
            <p:ph idx="2" type="chart"/>
          </p:nvPr>
        </p:nvSpPr>
        <p:spPr>
          <a:xfrm>
            <a:off x="1731169" y="2012156"/>
            <a:ext cx="5326800" cy="2391900"/>
          </a:xfrm>
          <a:prstGeom prst="rect">
            <a:avLst/>
          </a:prstGeom>
          <a:noFill/>
          <a:ln>
            <a:noFill/>
          </a:ln>
        </p:spPr>
        <p:txBody>
          <a:bodyPr anchorCtr="0" anchor="t" bIns="34275" lIns="34275" spcFirstLastPara="1" rIns="34275" wrap="square" tIns="34275">
            <a:noAutofit/>
          </a:bodyPr>
          <a:lstStyle>
            <a:lvl1pPr lvl="0" marR="0" rtl="0" algn="l">
              <a:lnSpc>
                <a:spcPct val="90000"/>
              </a:lnSpc>
              <a:spcBef>
                <a:spcPts val="800"/>
              </a:spcBef>
              <a:spcAft>
                <a:spcPts val="0"/>
              </a:spcAft>
              <a:buClr>
                <a:srgbClr val="5D5D5D"/>
              </a:buClr>
              <a:buSzPts val="1500"/>
              <a:buFont typeface="Arial"/>
              <a:buNone/>
              <a:defRPr b="0" i="0" sz="15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2pPr>
            <a:lvl3pPr lvl="2"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3pPr>
            <a:lvl4pPr lvl="3"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4pPr>
            <a:lvl5pPr lvl="4"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5pPr>
            <a:lvl6pPr lvl="5"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6pPr>
            <a:lvl7pPr lvl="6"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7pPr>
            <a:lvl8pPr lvl="7"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8pPr>
            <a:lvl9pPr lvl="8"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9pPr>
          </a:lstStyle>
          <a:p/>
        </p:txBody>
      </p:sp>
      <p:cxnSp>
        <p:nvCxnSpPr>
          <p:cNvPr id="35" name="Google Shape;35;p32"/>
          <p:cNvCxnSpPr/>
          <p:nvPr/>
        </p:nvCxnSpPr>
        <p:spPr>
          <a:xfrm>
            <a:off x="1788091" y="1211792"/>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36" name="Google Shape;36;p32"/>
          <p:cNvPicPr preferRelativeResize="0"/>
          <p:nvPr/>
        </p:nvPicPr>
        <p:blipFill rotWithShape="1">
          <a:blip r:embed="rId4">
            <a:alphaModFix/>
          </a:blip>
          <a:srcRect b="0" l="0" r="0" t="0"/>
          <a:stretch/>
        </p:blipFill>
        <p:spPr>
          <a:xfrm>
            <a:off x="2778479" y="2012440"/>
            <a:ext cx="3587100" cy="2391300"/>
          </a:xfrm>
          <a:prstGeom prst="rect">
            <a:avLst/>
          </a:prstGeom>
          <a:noFill/>
          <a:ln>
            <a:noFill/>
          </a:ln>
        </p:spPr>
      </p:pic>
      <p:sp>
        <p:nvSpPr>
          <p:cNvPr id="37" name="Google Shape;37;p32"/>
          <p:cNvSpPr txBox="1"/>
          <p:nvPr>
            <p:ph idx="1" type="body"/>
          </p:nvPr>
        </p:nvSpPr>
        <p:spPr>
          <a:xfrm>
            <a:off x="1788319" y="617935"/>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38" name="Google Shape;38;p32"/>
          <p:cNvSpPr txBox="1"/>
          <p:nvPr>
            <p:ph idx="3" type="body"/>
          </p:nvPr>
        </p:nvSpPr>
        <p:spPr>
          <a:xfrm>
            <a:off x="1731169" y="1634729"/>
            <a:ext cx="5007300" cy="2763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b="1" sz="1400">
                <a:solidFill>
                  <a:srgbClr val="5D5D5D"/>
                </a:solidFill>
                <a:latin typeface="Open Sans"/>
                <a:ea typeface="Open Sans"/>
                <a:cs typeface="Open Sans"/>
                <a:sym typeface="Open Sans"/>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39" name="Shape 39"/>
        <p:cNvGrpSpPr/>
        <p:nvPr/>
      </p:nvGrpSpPr>
      <p:grpSpPr>
        <a:xfrm>
          <a:off x="0" y="0"/>
          <a:ext cx="0" cy="0"/>
          <a:chOff x="0" y="0"/>
          <a:chExt cx="0" cy="0"/>
        </a:xfrm>
      </p:grpSpPr>
      <p:pic>
        <p:nvPicPr>
          <p:cNvPr descr="Picture 6" id="40" name="Google Shape;40;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1" name="Google Shape;41;p33"/>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42" name="Google Shape;42;p33"/>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lvl1pPr indent="-228600" lvl="0" marL="457200" algn="ctr">
              <a:lnSpc>
                <a:spcPct val="100000"/>
              </a:lnSpc>
              <a:spcBef>
                <a:spcPts val="0"/>
              </a:spcBef>
              <a:spcAft>
                <a:spcPts val="0"/>
              </a:spcAft>
              <a:buClr>
                <a:schemeClr val="lt1"/>
              </a:buClr>
              <a:buSzPts val="3300"/>
              <a:buNone/>
              <a:defRPr sz="3300">
                <a:solidFill>
                  <a:schemeClr val="lt1"/>
                </a:solidFill>
              </a:defRPr>
            </a:lvl1pPr>
            <a:lvl2pPr indent="-438150" lvl="1" marL="914400" algn="l">
              <a:lnSpc>
                <a:spcPct val="90000"/>
              </a:lnSpc>
              <a:spcBef>
                <a:spcPts val="800"/>
              </a:spcBef>
              <a:spcAft>
                <a:spcPts val="0"/>
              </a:spcAft>
              <a:buClr>
                <a:srgbClr val="5D5D5D"/>
              </a:buClr>
              <a:buSzPts val="3300"/>
              <a:buChar char="•"/>
              <a:defRPr sz="3300"/>
            </a:lvl2pPr>
            <a:lvl3pPr indent="-438150" lvl="2" marL="1371600" algn="l">
              <a:lnSpc>
                <a:spcPct val="90000"/>
              </a:lnSpc>
              <a:spcBef>
                <a:spcPts val="800"/>
              </a:spcBef>
              <a:spcAft>
                <a:spcPts val="0"/>
              </a:spcAft>
              <a:buClr>
                <a:srgbClr val="5D5D5D"/>
              </a:buClr>
              <a:buSzPts val="3300"/>
              <a:buChar char="•"/>
              <a:defRPr sz="3300"/>
            </a:lvl3pPr>
            <a:lvl4pPr indent="-438150" lvl="3" marL="1828800" algn="l">
              <a:lnSpc>
                <a:spcPct val="90000"/>
              </a:lnSpc>
              <a:spcBef>
                <a:spcPts val="800"/>
              </a:spcBef>
              <a:spcAft>
                <a:spcPts val="0"/>
              </a:spcAft>
              <a:buClr>
                <a:srgbClr val="5D5D5D"/>
              </a:buClr>
              <a:buSzPts val="3300"/>
              <a:buChar char="•"/>
              <a:defRPr sz="3300"/>
            </a:lvl4pPr>
            <a:lvl5pPr indent="-438150" lvl="4" marL="2286000" algn="l">
              <a:lnSpc>
                <a:spcPct val="90000"/>
              </a:lnSpc>
              <a:spcBef>
                <a:spcPts val="800"/>
              </a:spcBef>
              <a:spcAft>
                <a:spcPts val="0"/>
              </a:spcAft>
              <a:buClr>
                <a:srgbClr val="5D5D5D"/>
              </a:buClr>
              <a:buSzPts val="3300"/>
              <a:buChar char="•"/>
              <a:defRPr sz="3300"/>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Headline">
  <p:cSld name="Text with Headline">
    <p:spTree>
      <p:nvGrpSpPr>
        <p:cNvPr id="43" name="Shape 43"/>
        <p:cNvGrpSpPr/>
        <p:nvPr/>
      </p:nvGrpSpPr>
      <p:grpSpPr>
        <a:xfrm>
          <a:off x="0" y="0"/>
          <a:ext cx="0" cy="0"/>
          <a:chOff x="0" y="0"/>
          <a:chExt cx="0" cy="0"/>
        </a:xfrm>
      </p:grpSpPr>
      <p:pic>
        <p:nvPicPr>
          <p:cNvPr descr="Picture 6" id="44" name="Google Shape;44;p3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5" name="Google Shape;45;p34"/>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46" name="Google Shape;46;p34"/>
          <p:cNvCxnSpPr/>
          <p:nvPr/>
        </p:nvCxnSpPr>
        <p:spPr>
          <a:xfrm>
            <a:off x="1788316" y="872979"/>
            <a:ext cx="6882900" cy="0"/>
          </a:xfrm>
          <a:prstGeom prst="straightConnector1">
            <a:avLst/>
          </a:prstGeom>
          <a:noFill/>
          <a:ln cap="flat" cmpd="sng" w="12700">
            <a:solidFill>
              <a:srgbClr val="A5A5A5"/>
            </a:solidFill>
            <a:prstDash val="solid"/>
            <a:miter lim="800000"/>
            <a:headEnd len="sm" w="sm" type="none"/>
            <a:tailEnd len="sm" w="sm" type="none"/>
          </a:ln>
        </p:spPr>
      </p:cxnSp>
      <p:pic>
        <p:nvPicPr>
          <p:cNvPr id="47" name="Google Shape;47;p34"/>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48" name="Google Shape;48;p34"/>
          <p:cNvSpPr txBox="1"/>
          <p:nvPr>
            <p:ph idx="1"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49" name="Google Shape;49;p34"/>
          <p:cNvSpPr txBox="1"/>
          <p:nvPr>
            <p:ph idx="2" type="body"/>
          </p:nvPr>
        </p:nvSpPr>
        <p:spPr>
          <a:xfrm>
            <a:off x="1759744" y="2311003"/>
            <a:ext cx="5060100" cy="12240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0" name="Google Shape;50;p34"/>
          <p:cNvSpPr txBox="1"/>
          <p:nvPr>
            <p:ph idx="3" type="body"/>
          </p:nvPr>
        </p:nvSpPr>
        <p:spPr>
          <a:xfrm>
            <a:off x="1759744" y="1901429"/>
            <a:ext cx="4979100" cy="3000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500"/>
              <a:buNone/>
              <a:defRPr b="1">
                <a:solidFill>
                  <a:srgbClr val="5D5D5D"/>
                </a:solidFill>
                <a:latin typeface="Open Sans"/>
                <a:ea typeface="Open Sans"/>
                <a:cs typeface="Open Sans"/>
                <a:sym typeface="Open Sans"/>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1" name="Google Shape;51;p34"/>
          <p:cNvSpPr txBox="1"/>
          <p:nvPr>
            <p:ph idx="12" type="sldNum"/>
          </p:nvPr>
        </p:nvSpPr>
        <p:spPr>
          <a:xfrm>
            <a:off x="1759744" y="4738532"/>
            <a:ext cx="262800" cy="253800"/>
          </a:xfrm>
          <a:prstGeom prst="rect">
            <a:avLst/>
          </a:prstGeom>
          <a:noFill/>
          <a:ln>
            <a:noFill/>
          </a:ln>
        </p:spPr>
        <p:txBody>
          <a:bodyPr anchorCtr="0" anchor="ctr" bIns="34275" lIns="34275" spcFirstLastPara="1" rIns="34275" wrap="square" tIns="34275">
            <a:spAutoFit/>
          </a:bodyPr>
          <a:lstStyle>
            <a:lvl1pPr indent="0" lvl="0"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l">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ed List">
  <p:cSld name="Bulleted List">
    <p:spTree>
      <p:nvGrpSpPr>
        <p:cNvPr id="52" name="Shape 52"/>
        <p:cNvGrpSpPr/>
        <p:nvPr/>
      </p:nvGrpSpPr>
      <p:grpSpPr>
        <a:xfrm>
          <a:off x="0" y="0"/>
          <a:ext cx="0" cy="0"/>
          <a:chOff x="0" y="0"/>
          <a:chExt cx="0" cy="0"/>
        </a:xfrm>
      </p:grpSpPr>
      <p:pic>
        <p:nvPicPr>
          <p:cNvPr descr="Picture 6" id="53" name="Google Shape;53;p3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4" name="Google Shape;54;p35"/>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5" name="Google Shape;55;p35"/>
          <p:cNvSpPr txBox="1"/>
          <p:nvPr>
            <p:ph idx="12" type="sldNum"/>
          </p:nvPr>
        </p:nvSpPr>
        <p:spPr>
          <a:xfrm>
            <a:off x="1751676" y="4746371"/>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35"/>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57" name="Google Shape;57;p35"/>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58" name="Google Shape;58;p35"/>
          <p:cNvSpPr txBox="1"/>
          <p:nvPr>
            <p:ph idx="1"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59" name="Google Shape;59;p35"/>
          <p:cNvSpPr txBox="1"/>
          <p:nvPr>
            <p:ph idx="2" type="body"/>
          </p:nvPr>
        </p:nvSpPr>
        <p:spPr>
          <a:xfrm>
            <a:off x="1795463" y="1901428"/>
            <a:ext cx="5112600" cy="2300400"/>
          </a:xfrm>
          <a:prstGeom prst="rect">
            <a:avLst/>
          </a:prstGeom>
          <a:noFill/>
          <a:ln>
            <a:noFill/>
          </a:ln>
        </p:spPr>
        <p:txBody>
          <a:bodyPr anchorCtr="0" anchor="t" bIns="34275" lIns="34275" spcFirstLastPara="1" rIns="34275" wrap="square" tIns="34275">
            <a:normAutofit/>
          </a:bodyPr>
          <a:lstStyle>
            <a:lvl1pPr indent="-323850" lvl="0" marL="457200" algn="l">
              <a:lnSpc>
                <a:spcPct val="100000"/>
              </a:lnSpc>
              <a:spcBef>
                <a:spcPts val="0"/>
              </a:spcBef>
              <a:spcAft>
                <a:spcPts val="0"/>
              </a:spcAft>
              <a:buClr>
                <a:srgbClr val="5D5D5D"/>
              </a:buClr>
              <a:buSzPts val="1500"/>
              <a:buChar char="•"/>
              <a:defRPr>
                <a:solidFill>
                  <a:srgbClr val="5D5D5D"/>
                </a:solidFill>
              </a:defRPr>
            </a:lvl1pPr>
            <a:lvl2pPr indent="-317500" lvl="1" marL="914400" algn="l">
              <a:lnSpc>
                <a:spcPct val="90000"/>
              </a:lnSpc>
              <a:spcBef>
                <a:spcPts val="15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60" name="Google Shape;60;p35"/>
          <p:cNvSpPr txBox="1"/>
          <p:nvPr>
            <p:ph idx="3" type="body"/>
          </p:nvPr>
        </p:nvSpPr>
        <p:spPr>
          <a:xfrm>
            <a:off x="2031206" y="4756547"/>
            <a:ext cx="4326000" cy="207300"/>
          </a:xfrm>
          <a:prstGeom prst="rect">
            <a:avLst/>
          </a:prstGeom>
          <a:noFill/>
          <a:ln>
            <a:noFill/>
          </a:ln>
        </p:spPr>
        <p:txBody>
          <a:bodyPr anchorCtr="0" anchor="ctr" bIns="34275" lIns="34275" spcFirstLastPara="1" rIns="34275" wrap="square" tIns="34275">
            <a:normAutofit/>
          </a:bodyPr>
          <a:lstStyle>
            <a:lvl1pPr indent="-228600" lvl="0" marL="457200" algn="l">
              <a:lnSpc>
                <a:spcPct val="100000"/>
              </a:lnSpc>
              <a:spcBef>
                <a:spcPts val="0"/>
              </a:spcBef>
              <a:spcAft>
                <a:spcPts val="0"/>
              </a:spcAft>
              <a:buClr>
                <a:srgbClr val="7F7F7F"/>
              </a:buClr>
              <a:buSzPts val="900"/>
              <a:buNone/>
              <a:defRPr i="1" sz="900">
                <a:solidFill>
                  <a:srgbClr val="7F7F7F"/>
                </a:solidFill>
                <a:latin typeface="Calibri"/>
                <a:ea typeface="Calibri"/>
                <a:cs typeface="Calibri"/>
                <a:sym typeface="Calibri"/>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Agenda Slide">
    <p:spTree>
      <p:nvGrpSpPr>
        <p:cNvPr id="61" name="Shape 61"/>
        <p:cNvGrpSpPr/>
        <p:nvPr/>
      </p:nvGrpSpPr>
      <p:grpSpPr>
        <a:xfrm>
          <a:off x="0" y="0"/>
          <a:ext cx="0" cy="0"/>
          <a:chOff x="0" y="0"/>
          <a:chExt cx="0" cy="0"/>
        </a:xfrm>
      </p:grpSpPr>
      <p:pic>
        <p:nvPicPr>
          <p:cNvPr descr="Picture 6" id="62" name="Google Shape;62;p3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 name="Google Shape;63;p36"/>
          <p:cNvSpPr/>
          <p:nvPr/>
        </p:nvSpPr>
        <p:spPr>
          <a:xfrm>
            <a:off x="441542" y="441543"/>
            <a:ext cx="8260800" cy="4260300"/>
          </a:xfrm>
          <a:prstGeom prst="rect">
            <a:avLst/>
          </a:prstGeom>
          <a:solidFill>
            <a:srgbClr val="F2F2F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64" name="Google Shape;64;p36"/>
          <p:cNvCxnSpPr/>
          <p:nvPr/>
        </p:nvCxnSpPr>
        <p:spPr>
          <a:xfrm>
            <a:off x="1318364" y="1526845"/>
            <a:ext cx="6403800" cy="0"/>
          </a:xfrm>
          <a:prstGeom prst="straightConnector1">
            <a:avLst/>
          </a:prstGeom>
          <a:noFill/>
          <a:ln cap="flat" cmpd="sng" w="12700">
            <a:solidFill>
              <a:srgbClr val="A5A5A5"/>
            </a:solidFill>
            <a:prstDash val="solid"/>
            <a:miter lim="800000"/>
            <a:headEnd len="sm" w="sm" type="none"/>
            <a:tailEnd len="sm" w="sm" type="none"/>
          </a:ln>
        </p:spPr>
      </p:cxnSp>
      <p:sp>
        <p:nvSpPr>
          <p:cNvPr id="65" name="Google Shape;65;p36"/>
          <p:cNvSpPr txBox="1"/>
          <p:nvPr>
            <p:ph idx="1" type="body"/>
          </p:nvPr>
        </p:nvSpPr>
        <p:spPr>
          <a:xfrm>
            <a:off x="1290638" y="1828800"/>
            <a:ext cx="6431700" cy="2102700"/>
          </a:xfrm>
          <a:prstGeom prst="rect">
            <a:avLst/>
          </a:prstGeom>
          <a:noFill/>
          <a:ln>
            <a:noFill/>
          </a:ln>
        </p:spPr>
        <p:txBody>
          <a:bodyPr anchorCtr="0" anchor="t" bIns="34275" lIns="34275" spcFirstLastPara="1" rIns="34275" wrap="square" tIns="34275">
            <a:normAutofit/>
          </a:bodyPr>
          <a:lstStyle>
            <a:lvl1pPr indent="-342900" lvl="0" marL="457200" algn="l">
              <a:lnSpc>
                <a:spcPct val="150000"/>
              </a:lnSpc>
              <a:spcBef>
                <a:spcPts val="0"/>
              </a:spcBef>
              <a:spcAft>
                <a:spcPts val="0"/>
              </a:spcAft>
              <a:buClr>
                <a:srgbClr val="5D5D5D"/>
              </a:buClr>
              <a:buSzPts val="1800"/>
              <a:buFont typeface="Open Sans ExtraBold"/>
              <a:buAutoNum type="arabicPeriod"/>
              <a:defRPr sz="1800">
                <a:solidFill>
                  <a:srgbClr val="5D5D5D"/>
                </a:solidFill>
                <a:latin typeface="Open Sans"/>
                <a:ea typeface="Open Sans"/>
                <a:cs typeface="Open Sans"/>
                <a:sym typeface="Open Sans"/>
              </a:defRPr>
            </a:lvl1pPr>
            <a:lvl2pPr indent="-342900" lvl="1" marL="9144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2pPr>
            <a:lvl3pPr indent="-342900" lvl="2" marL="13716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3pPr>
            <a:lvl4pPr indent="-342900" lvl="3" marL="18288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4pPr>
            <a:lvl5pPr indent="-342900" lvl="4" marL="2286000" algn="l">
              <a:lnSpc>
                <a:spcPct val="150000"/>
              </a:lnSpc>
              <a:spcBef>
                <a:spcPts val="800"/>
              </a:spcBef>
              <a:spcAft>
                <a:spcPts val="0"/>
              </a:spcAft>
              <a:buClr>
                <a:srgbClr val="828282"/>
              </a:buClr>
              <a:buSzPts val="1800"/>
              <a:buFont typeface="Open Sans ExtraBold"/>
              <a:buAutoNum type="arabicPeriod"/>
              <a:defRPr sz="1800">
                <a:solidFill>
                  <a:srgbClr val="828282"/>
                </a:solidFill>
                <a:latin typeface="Open Sans"/>
                <a:ea typeface="Open Sans"/>
                <a:cs typeface="Open Sans"/>
                <a:sym typeface="Open Sans"/>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66" name="Google Shape;66;p36"/>
          <p:cNvSpPr txBox="1"/>
          <p:nvPr/>
        </p:nvSpPr>
        <p:spPr>
          <a:xfrm>
            <a:off x="1365338" y="915710"/>
            <a:ext cx="4412400" cy="484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5D5D5D"/>
              </a:buClr>
              <a:buSzPts val="2700"/>
              <a:buFont typeface="Open Sans Light"/>
              <a:buNone/>
            </a:pPr>
            <a:r>
              <a:rPr b="0" i="0" lang="en" sz="2700" u="none" cap="none" strike="noStrike">
                <a:solidFill>
                  <a:srgbClr val="5D5D5D"/>
                </a:solidFill>
                <a:latin typeface="Open Sans Light"/>
                <a:ea typeface="Open Sans Light"/>
                <a:cs typeface="Open Sans Light"/>
                <a:sym typeface="Open Sans Light"/>
              </a:rPr>
              <a:t>Agenda</a:t>
            </a:r>
            <a:endParaRPr b="0" i="0" sz="2700" u="none" cap="none" strike="noStrike">
              <a:solidFill>
                <a:srgbClr val="5D5D5D"/>
              </a:solidFill>
              <a:latin typeface="Open Sans Light"/>
              <a:ea typeface="Open Sans Light"/>
              <a:cs typeface="Open Sans Light"/>
              <a:sym typeface="Open Sans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7" name="Shape 67"/>
        <p:cNvGrpSpPr/>
        <p:nvPr/>
      </p:nvGrpSpPr>
      <p:grpSpPr>
        <a:xfrm>
          <a:off x="0" y="0"/>
          <a:ext cx="0" cy="0"/>
          <a:chOff x="0" y="0"/>
          <a:chExt cx="0" cy="0"/>
        </a:xfrm>
      </p:grpSpPr>
      <p:pic>
        <p:nvPicPr>
          <p:cNvPr descr="Picture 6" id="68" name="Google Shape;68;p3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37"/>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70" name="Google Shape;70;p37"/>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71" name="Google Shape;71;p37"/>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sp>
        <p:nvSpPr>
          <p:cNvPr id="72" name="Google Shape;72;p37"/>
          <p:cNvSpPr/>
          <p:nvPr/>
        </p:nvSpPr>
        <p:spPr>
          <a:xfrm>
            <a:off x="1759908" y="1947715"/>
            <a:ext cx="294900" cy="6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A5A5A5"/>
              </a:buClr>
              <a:buSzPts val="4100"/>
              <a:buFont typeface="Crimson Text"/>
              <a:buNone/>
            </a:pPr>
            <a:r>
              <a:rPr b="0" i="0" lang="en" sz="4100" u="none" cap="none" strike="noStrike">
                <a:solidFill>
                  <a:srgbClr val="A5A5A5"/>
                </a:solidFill>
                <a:latin typeface="Crimson Text"/>
                <a:ea typeface="Crimson Text"/>
                <a:cs typeface="Crimson Text"/>
                <a:sym typeface="Crimson Text"/>
              </a:rPr>
              <a:t>“</a:t>
            </a:r>
            <a:endParaRPr b="0" i="0" sz="4100" u="none" cap="none" strike="noStrike">
              <a:solidFill>
                <a:srgbClr val="A5A5A5"/>
              </a:solidFill>
              <a:latin typeface="Crimson Text"/>
              <a:ea typeface="Crimson Text"/>
              <a:cs typeface="Crimson Text"/>
              <a:sym typeface="Crimson Text"/>
            </a:endParaRPr>
          </a:p>
        </p:txBody>
      </p:sp>
      <p:sp>
        <p:nvSpPr>
          <p:cNvPr id="73" name="Google Shape;73;p37"/>
          <p:cNvSpPr/>
          <p:nvPr>
            <p:ph idx="2" type="pic"/>
          </p:nvPr>
        </p:nvSpPr>
        <p:spPr>
          <a:xfrm rot="429228">
            <a:off x="6536402" y="1187067"/>
            <a:ext cx="1999465" cy="3131443"/>
          </a:xfrm>
          <a:prstGeom prst="rect">
            <a:avLst/>
          </a:prstGeom>
          <a:noFill/>
          <a:ln>
            <a:noFill/>
          </a:ln>
        </p:spPr>
      </p:sp>
      <p:sp>
        <p:nvSpPr>
          <p:cNvPr id="74" name="Google Shape;74;p37"/>
          <p:cNvSpPr txBox="1"/>
          <p:nvPr>
            <p:ph idx="1" type="body"/>
          </p:nvPr>
        </p:nvSpPr>
        <p:spPr>
          <a:xfrm>
            <a:off x="2007075" y="4025561"/>
            <a:ext cx="3309900" cy="277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1400"/>
              <a:buNone/>
              <a:defRPr sz="1400" cap="none">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5" name="Google Shape;75;p37"/>
          <p:cNvSpPr txBox="1"/>
          <p:nvPr>
            <p:ph idx="3" type="body"/>
          </p:nvPr>
        </p:nvSpPr>
        <p:spPr>
          <a:xfrm>
            <a:off x="2007394" y="2084785"/>
            <a:ext cx="3964800" cy="1662000"/>
          </a:xfrm>
          <a:prstGeom prst="rect">
            <a:avLst/>
          </a:prstGeom>
          <a:noFill/>
          <a:ln>
            <a:noFill/>
          </a:ln>
        </p:spPr>
        <p:txBody>
          <a:bodyPr anchorCtr="0" anchor="t" bIns="34275" lIns="34275" spcFirstLastPara="1" rIns="34275" wrap="square" tIns="34275">
            <a:noAutofit/>
          </a:bodyPr>
          <a:lstStyle>
            <a:lvl1pPr indent="-228600" lvl="0" marL="457200" algn="l">
              <a:lnSpc>
                <a:spcPct val="90000"/>
              </a:lnSpc>
              <a:spcBef>
                <a:spcPts val="800"/>
              </a:spcBef>
              <a:spcAft>
                <a:spcPts val="0"/>
              </a:spcAft>
              <a:buClr>
                <a:srgbClr val="5D5D5D"/>
              </a:buClr>
              <a:buSzPts val="1800"/>
              <a:buNone/>
              <a:defRPr sz="1800">
                <a:solidFill>
                  <a:srgbClr val="5D5D5D"/>
                </a:solidFill>
              </a:defRPr>
            </a:lvl1pPr>
            <a:lvl2pPr indent="-342900" lvl="1" marL="914400" algn="l">
              <a:lnSpc>
                <a:spcPct val="90000"/>
              </a:lnSpc>
              <a:spcBef>
                <a:spcPts val="800"/>
              </a:spcBef>
              <a:spcAft>
                <a:spcPts val="0"/>
              </a:spcAft>
              <a:buClr>
                <a:srgbClr val="828282"/>
              </a:buClr>
              <a:buSzPts val="1800"/>
              <a:buChar char="•"/>
              <a:defRPr sz="1800">
                <a:solidFill>
                  <a:srgbClr val="828282"/>
                </a:solidFill>
              </a:defRPr>
            </a:lvl2pPr>
            <a:lvl3pPr indent="-342900" lvl="2" marL="1371600" algn="l">
              <a:lnSpc>
                <a:spcPct val="90000"/>
              </a:lnSpc>
              <a:spcBef>
                <a:spcPts val="800"/>
              </a:spcBef>
              <a:spcAft>
                <a:spcPts val="0"/>
              </a:spcAft>
              <a:buClr>
                <a:srgbClr val="828282"/>
              </a:buClr>
              <a:buSzPts val="1800"/>
              <a:buChar char="•"/>
              <a:defRPr sz="1800">
                <a:solidFill>
                  <a:srgbClr val="828282"/>
                </a:solidFill>
              </a:defRPr>
            </a:lvl3pPr>
            <a:lvl4pPr indent="-342900" lvl="3" marL="1828800" algn="l">
              <a:lnSpc>
                <a:spcPct val="90000"/>
              </a:lnSpc>
              <a:spcBef>
                <a:spcPts val="800"/>
              </a:spcBef>
              <a:spcAft>
                <a:spcPts val="0"/>
              </a:spcAft>
              <a:buClr>
                <a:srgbClr val="828282"/>
              </a:buClr>
              <a:buSzPts val="1800"/>
              <a:buChar char="•"/>
              <a:defRPr sz="1800">
                <a:solidFill>
                  <a:srgbClr val="828282"/>
                </a:solidFill>
              </a:defRPr>
            </a:lvl4pPr>
            <a:lvl5pPr indent="-342900" lvl="4" marL="2286000" algn="l">
              <a:lnSpc>
                <a:spcPct val="90000"/>
              </a:lnSpc>
              <a:spcBef>
                <a:spcPts val="800"/>
              </a:spcBef>
              <a:spcAft>
                <a:spcPts val="0"/>
              </a:spcAft>
              <a:buClr>
                <a:srgbClr val="828282"/>
              </a:buClr>
              <a:buSzPts val="1800"/>
              <a:buChar char="•"/>
              <a:defRPr sz="1800">
                <a:solidFill>
                  <a:srgbClr val="828282"/>
                </a:solidFill>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6" name="Google Shape;76;p37"/>
          <p:cNvSpPr txBox="1"/>
          <p:nvPr>
            <p:ph idx="4"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77" name="Google Shape;77;p37"/>
          <p:cNvSpPr txBox="1"/>
          <p:nvPr>
            <p:ph idx="12" type="sldNum"/>
          </p:nvPr>
        </p:nvSpPr>
        <p:spPr>
          <a:xfrm>
            <a:off x="1744264" y="4749711"/>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Out">
  <p:cSld name="Call-Out">
    <p:spTree>
      <p:nvGrpSpPr>
        <p:cNvPr id="78" name="Shape 78"/>
        <p:cNvGrpSpPr/>
        <p:nvPr/>
      </p:nvGrpSpPr>
      <p:grpSpPr>
        <a:xfrm>
          <a:off x="0" y="0"/>
          <a:ext cx="0" cy="0"/>
          <a:chOff x="0" y="0"/>
          <a:chExt cx="0" cy="0"/>
        </a:xfrm>
      </p:grpSpPr>
      <p:pic>
        <p:nvPicPr>
          <p:cNvPr descr="Picture 6" id="79" name="Google Shape;79;p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38"/>
          <p:cNvSpPr/>
          <p:nvPr/>
        </p:nvSpPr>
        <p:spPr>
          <a:xfrm>
            <a:off x="864296" y="0"/>
            <a:ext cx="8279700" cy="51435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cxnSp>
        <p:nvCxnSpPr>
          <p:cNvPr id="81" name="Google Shape;81;p38"/>
          <p:cNvCxnSpPr/>
          <p:nvPr/>
        </p:nvCxnSpPr>
        <p:spPr>
          <a:xfrm>
            <a:off x="1788091" y="1501329"/>
            <a:ext cx="6883200" cy="0"/>
          </a:xfrm>
          <a:prstGeom prst="straightConnector1">
            <a:avLst/>
          </a:prstGeom>
          <a:noFill/>
          <a:ln cap="flat" cmpd="sng" w="12700">
            <a:solidFill>
              <a:srgbClr val="A5A5A5"/>
            </a:solidFill>
            <a:prstDash val="solid"/>
            <a:miter lim="800000"/>
            <a:headEnd len="sm" w="sm" type="none"/>
            <a:tailEnd len="sm" w="sm" type="none"/>
          </a:ln>
        </p:spPr>
      </p:cxnSp>
      <p:pic>
        <p:nvPicPr>
          <p:cNvPr id="82" name="Google Shape;82;p38"/>
          <p:cNvPicPr preferRelativeResize="0"/>
          <p:nvPr/>
        </p:nvPicPr>
        <p:blipFill rotWithShape="1">
          <a:blip r:embed="rId3">
            <a:alphaModFix/>
          </a:blip>
          <a:srcRect b="0" l="0" r="0" t="0"/>
          <a:stretch/>
        </p:blipFill>
        <p:spPr>
          <a:xfrm>
            <a:off x="6738588" y="4781811"/>
            <a:ext cx="2158020" cy="189716"/>
          </a:xfrm>
          <a:prstGeom prst="rect">
            <a:avLst/>
          </a:prstGeom>
          <a:noFill/>
          <a:ln>
            <a:noFill/>
          </a:ln>
        </p:spPr>
      </p:pic>
      <p:cxnSp>
        <p:nvCxnSpPr>
          <p:cNvPr id="83" name="Google Shape;83;p38"/>
          <p:cNvCxnSpPr/>
          <p:nvPr/>
        </p:nvCxnSpPr>
        <p:spPr>
          <a:xfrm>
            <a:off x="1787014" y="2161278"/>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84" name="Google Shape;84;p38"/>
          <p:cNvCxnSpPr/>
          <p:nvPr/>
        </p:nvCxnSpPr>
        <p:spPr>
          <a:xfrm>
            <a:off x="1787014" y="2744801"/>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cxnSp>
        <p:nvCxnSpPr>
          <p:cNvPr id="85" name="Google Shape;85;p38"/>
          <p:cNvCxnSpPr/>
          <p:nvPr/>
        </p:nvCxnSpPr>
        <p:spPr>
          <a:xfrm>
            <a:off x="1787014" y="3446341"/>
            <a:ext cx="6902100" cy="0"/>
          </a:xfrm>
          <a:prstGeom prst="straightConnector1">
            <a:avLst/>
          </a:prstGeom>
          <a:noFill/>
          <a:ln cap="flat" cmpd="sng" w="19050">
            <a:solidFill>
              <a:srgbClr val="7F7F7F">
                <a:alpha val="20000"/>
              </a:srgbClr>
            </a:solidFill>
            <a:prstDash val="solid"/>
            <a:miter lim="8000"/>
            <a:headEnd len="sm" w="sm" type="none"/>
            <a:tailEnd len="sm" w="sm" type="none"/>
          </a:ln>
        </p:spPr>
      </p:cxnSp>
      <p:sp>
        <p:nvSpPr>
          <p:cNvPr id="86" name="Google Shape;86;p38"/>
          <p:cNvSpPr txBox="1"/>
          <p:nvPr>
            <p:ph idx="1"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lvl1pPr indent="-228600" lvl="0" marL="457200" algn="l">
              <a:lnSpc>
                <a:spcPct val="90000"/>
              </a:lnSpc>
              <a:spcBef>
                <a:spcPts val="800"/>
              </a:spcBef>
              <a:spcAft>
                <a:spcPts val="0"/>
              </a:spcAft>
              <a:buClr>
                <a:srgbClr val="5D5D5D"/>
              </a:buClr>
              <a:buSzPts val="2700"/>
              <a:buNone/>
              <a:defRPr sz="27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7" name="Google Shape;87;p38"/>
          <p:cNvSpPr txBox="1"/>
          <p:nvPr>
            <p:ph idx="2" type="body"/>
          </p:nvPr>
        </p:nvSpPr>
        <p:spPr>
          <a:xfrm>
            <a:off x="1843100" y="1611050"/>
            <a:ext cx="1127400" cy="4845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8" name="Google Shape;88;p38"/>
          <p:cNvSpPr txBox="1"/>
          <p:nvPr>
            <p:ph idx="3" type="body"/>
          </p:nvPr>
        </p:nvSpPr>
        <p:spPr>
          <a:xfrm>
            <a:off x="3226594" y="1607419"/>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89" name="Google Shape;89;p38"/>
          <p:cNvSpPr txBox="1"/>
          <p:nvPr>
            <p:ph idx="4" type="body"/>
          </p:nvPr>
        </p:nvSpPr>
        <p:spPr>
          <a:xfrm flipH="1" rot="10800000">
            <a:off x="1843100" y="2259107"/>
            <a:ext cx="1127400" cy="4065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90" name="Google Shape;90;p38"/>
          <p:cNvSpPr txBox="1"/>
          <p:nvPr>
            <p:ph idx="5" type="body"/>
          </p:nvPr>
        </p:nvSpPr>
        <p:spPr>
          <a:xfrm>
            <a:off x="3226594" y="2752894"/>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91" name="Google Shape;91;p38"/>
          <p:cNvSpPr txBox="1"/>
          <p:nvPr>
            <p:ph idx="6" type="body"/>
          </p:nvPr>
        </p:nvSpPr>
        <p:spPr>
          <a:xfrm>
            <a:off x="1843088" y="3663019"/>
            <a:ext cx="1127400" cy="692400"/>
          </a:xfrm>
          <a:prstGeom prst="rect">
            <a:avLst/>
          </a:prstGeom>
          <a:noFill/>
          <a:ln>
            <a:noFill/>
          </a:ln>
        </p:spPr>
        <p:txBody>
          <a:bodyPr anchorCtr="0" anchor="b" bIns="34275" lIns="34275" spcFirstLastPara="1" rIns="34275" wrap="square" tIns="34275">
            <a:spAutoFit/>
          </a:bodyPr>
          <a:lstStyle>
            <a:lvl1pPr indent="-228600" lvl="0" marL="457200" algn="r">
              <a:lnSpc>
                <a:spcPct val="100000"/>
              </a:lnSpc>
              <a:spcBef>
                <a:spcPts val="0"/>
              </a:spcBef>
              <a:spcAft>
                <a:spcPts val="0"/>
              </a:spcAft>
              <a:buClr>
                <a:schemeClr val="accent1"/>
              </a:buClr>
              <a:buSzPts val="4100"/>
              <a:buNone/>
              <a:defRPr sz="4100">
                <a:solidFill>
                  <a:schemeClr val="accent1"/>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92" name="Google Shape;92;p38"/>
          <p:cNvSpPr txBox="1"/>
          <p:nvPr>
            <p:ph idx="7" type="body"/>
          </p:nvPr>
        </p:nvSpPr>
        <p:spPr>
          <a:xfrm>
            <a:off x="3226594" y="3715035"/>
            <a:ext cx="5124600" cy="415500"/>
          </a:xfrm>
          <a:prstGeom prst="rect">
            <a:avLst/>
          </a:prstGeom>
          <a:noFill/>
          <a:ln>
            <a:noFill/>
          </a:ln>
        </p:spPr>
        <p:txBody>
          <a:bodyPr anchorCtr="0" anchor="t" bIns="34275" lIns="34275" spcFirstLastPara="1" rIns="34275" wrap="square" tIns="34275">
            <a:normAutofit/>
          </a:bodyPr>
          <a:lstStyle>
            <a:lvl1pPr indent="-228600" lvl="0" marL="457200" algn="l">
              <a:lnSpc>
                <a:spcPct val="100000"/>
              </a:lnSpc>
              <a:spcBef>
                <a:spcPts val="0"/>
              </a:spcBef>
              <a:spcAft>
                <a:spcPts val="0"/>
              </a:spcAft>
              <a:buClr>
                <a:srgbClr val="5D5D5D"/>
              </a:buClr>
              <a:buSzPts val="1400"/>
              <a:buNone/>
              <a:defRPr sz="1400">
                <a:solidFill>
                  <a:srgbClr val="5D5D5D"/>
                </a:solidFill>
              </a:defRPr>
            </a:lvl1pPr>
            <a:lvl2pPr indent="-317500" lvl="1" marL="914400" algn="l">
              <a:lnSpc>
                <a:spcPct val="90000"/>
              </a:lnSpc>
              <a:spcBef>
                <a:spcPts val="800"/>
              </a:spcBef>
              <a:spcAft>
                <a:spcPts val="0"/>
              </a:spcAft>
              <a:buClr>
                <a:srgbClr val="5D5D5D"/>
              </a:buClr>
              <a:buSzPts val="1400"/>
              <a:buChar char="•"/>
              <a:defRPr/>
            </a:lvl2pPr>
            <a:lvl3pPr indent="-317500" lvl="2" marL="1371600" algn="l">
              <a:lnSpc>
                <a:spcPct val="90000"/>
              </a:lnSpc>
              <a:spcBef>
                <a:spcPts val="800"/>
              </a:spcBef>
              <a:spcAft>
                <a:spcPts val="0"/>
              </a:spcAft>
              <a:buClr>
                <a:srgbClr val="5D5D5D"/>
              </a:buClr>
              <a:buSzPts val="1400"/>
              <a:buChar char="•"/>
              <a:defRPr/>
            </a:lvl3pPr>
            <a:lvl4pPr indent="-317500" lvl="3" marL="1828800" algn="l">
              <a:lnSpc>
                <a:spcPct val="90000"/>
              </a:lnSpc>
              <a:spcBef>
                <a:spcPts val="800"/>
              </a:spcBef>
              <a:spcAft>
                <a:spcPts val="0"/>
              </a:spcAft>
              <a:buClr>
                <a:srgbClr val="5D5D5D"/>
              </a:buClr>
              <a:buSzPts val="1400"/>
              <a:buChar char="•"/>
              <a:defRPr/>
            </a:lvl4pPr>
            <a:lvl5pPr indent="-317500" lvl="4" marL="2286000" algn="l">
              <a:lnSpc>
                <a:spcPct val="90000"/>
              </a:lnSpc>
              <a:spcBef>
                <a:spcPts val="800"/>
              </a:spcBef>
              <a:spcAft>
                <a:spcPts val="0"/>
              </a:spcAft>
              <a:buClr>
                <a:srgbClr val="5D5D5D"/>
              </a:buClr>
              <a:buSzPts val="1400"/>
              <a:buChar char="•"/>
              <a:defRPr/>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93" name="Google Shape;93;p38"/>
          <p:cNvSpPr txBox="1"/>
          <p:nvPr>
            <p:ph idx="12" type="sldNum"/>
          </p:nvPr>
        </p:nvSpPr>
        <p:spPr>
          <a:xfrm>
            <a:off x="1756273" y="4737354"/>
            <a:ext cx="262800" cy="2538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1pPr>
            <a:lvl2pPr indent="0" lvl="1"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2pPr>
            <a:lvl3pPr indent="0" lvl="2"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3pPr>
            <a:lvl4pPr indent="0" lvl="3"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4pPr>
            <a:lvl5pPr indent="0" lvl="4"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5pPr>
            <a:lvl6pPr indent="0" lvl="5"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6pPr>
            <a:lvl7pPr indent="0" lvl="6"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7pPr>
            <a:lvl8pPr indent="0" lvl="7"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8pPr>
            <a:lvl9pPr indent="0" lvl="8" marL="0" marR="0" algn="r">
              <a:lnSpc>
                <a:spcPct val="100000"/>
              </a:lnSpc>
              <a:spcBef>
                <a:spcPts val="0"/>
              </a:spcBef>
              <a:spcAft>
                <a:spcPts val="0"/>
              </a:spcAft>
              <a:buClr>
                <a:srgbClr val="828282"/>
              </a:buClr>
              <a:buSzPts val="1200"/>
              <a:buFont typeface="Open Sans"/>
              <a:buNone/>
              <a:defRPr b="0" i="0" sz="1200" u="none" cap="none" strike="noStrike">
                <a:solidFill>
                  <a:srgbClr val="82828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628650" y="273844"/>
            <a:ext cx="7886700" cy="994200"/>
          </a:xfrm>
          <a:prstGeom prst="rect">
            <a:avLst/>
          </a:prstGeom>
          <a:noFill/>
          <a:ln>
            <a:noFill/>
          </a:ln>
        </p:spPr>
        <p:txBody>
          <a:bodyPr anchorCtr="0" anchor="ctr" bIns="34275" lIns="34275" spcFirstLastPara="1" rIns="34275" wrap="square" tIns="34275">
            <a:normAutofit/>
          </a:bodyPr>
          <a:lstStyle>
            <a:lvl1pPr lvl="0" marR="0" rtl="0" algn="l">
              <a:lnSpc>
                <a:spcPct val="90000"/>
              </a:lnSpc>
              <a:spcBef>
                <a:spcPts val="0"/>
              </a:spcBef>
              <a:spcAft>
                <a:spcPts val="0"/>
              </a:spcAft>
              <a:buClr>
                <a:srgbClr val="5D5D5D"/>
              </a:buClr>
              <a:buSzPts val="2700"/>
              <a:buFont typeface="Open Sans Light"/>
              <a:buNone/>
              <a:defRPr b="0" i="0" sz="2700" u="none" cap="none" strike="noStrike">
                <a:solidFill>
                  <a:srgbClr val="5D5D5D"/>
                </a:solidFill>
                <a:latin typeface="Open Sans Light"/>
                <a:ea typeface="Open Sans Light"/>
                <a:cs typeface="Open Sans Light"/>
                <a:sym typeface="Open Sans Light"/>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7" name="Google Shape;7;p29"/>
          <p:cNvSpPr txBox="1"/>
          <p:nvPr>
            <p:ph idx="1" type="body"/>
          </p:nvPr>
        </p:nvSpPr>
        <p:spPr>
          <a:xfrm>
            <a:off x="628650" y="1369219"/>
            <a:ext cx="7886700" cy="3263400"/>
          </a:xfrm>
          <a:prstGeom prst="rect">
            <a:avLst/>
          </a:prstGeom>
          <a:noFill/>
          <a:ln>
            <a:noFill/>
          </a:ln>
        </p:spPr>
        <p:txBody>
          <a:bodyPr anchorCtr="0" anchor="t" bIns="34275" lIns="34275" spcFirstLastPara="1" rIns="34275" wrap="square" tIns="34275">
            <a:normAutofit/>
          </a:bodyPr>
          <a:lstStyle>
            <a:lvl1pPr indent="-323850" lvl="0" marL="4572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1pPr>
            <a:lvl2pPr indent="-323850" lvl="1" marL="9144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2pPr>
            <a:lvl3pPr indent="-323850" lvl="2" marL="13716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3pPr>
            <a:lvl4pPr indent="-323850" lvl="3" marL="18288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4pPr>
            <a:lvl5pPr indent="-323850" lvl="4" marL="2286000" marR="0" rtl="0" algn="l">
              <a:lnSpc>
                <a:spcPct val="90000"/>
              </a:lnSpc>
              <a:spcBef>
                <a:spcPts val="800"/>
              </a:spcBef>
              <a:spcAft>
                <a:spcPts val="0"/>
              </a:spcAft>
              <a:buClr>
                <a:srgbClr val="5D5D5D"/>
              </a:buClr>
              <a:buSzPts val="1500"/>
              <a:buFont typeface="Arial"/>
              <a:buChar char="•"/>
              <a:defRPr b="0" i="0" sz="1500" u="none" cap="none" strike="noStrike">
                <a:solidFill>
                  <a:srgbClr val="5D5D5D"/>
                </a:solidFill>
                <a:latin typeface="Open Sans Light"/>
                <a:ea typeface="Open Sans Light"/>
                <a:cs typeface="Open Sans Light"/>
                <a:sym typeface="Open Sans Light"/>
              </a:defRPr>
            </a:lvl5pPr>
            <a:lvl6pPr indent="-361950" lvl="5" marL="2743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6pPr>
            <a:lvl7pPr indent="-361950" lvl="6" marL="3200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7pPr>
            <a:lvl8pPr indent="-361950" lvl="7" marL="3657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8pPr>
            <a:lvl9pPr indent="-361950" lvl="8" marL="4114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Open Sans ExtraBold"/>
                <a:ea typeface="Open Sans ExtraBold"/>
                <a:cs typeface="Open Sans ExtraBold"/>
                <a:sym typeface="Open Sans ExtraBold"/>
              </a:defRPr>
            </a:lvl9pPr>
          </a:lstStyle>
          <a:p/>
        </p:txBody>
      </p:sp>
      <p:sp>
        <p:nvSpPr>
          <p:cNvPr id="8" name="Google Shape;8;p29"/>
          <p:cNvSpPr txBox="1"/>
          <p:nvPr>
            <p:ph idx="12" type="sldNum"/>
          </p:nvPr>
        </p:nvSpPr>
        <p:spPr>
          <a:xfrm>
            <a:off x="8305439" y="4800310"/>
            <a:ext cx="210000" cy="207900"/>
          </a:xfrm>
          <a:prstGeom prst="rect">
            <a:avLst/>
          </a:prstGeom>
          <a:noFill/>
          <a:ln>
            <a:noFill/>
          </a:ln>
        </p:spPr>
        <p:txBody>
          <a:bodyPr anchorCtr="0" anchor="ctr" bIns="34275" lIns="34275" spcFirstLastPara="1" rIns="34275" wrap="square" tIns="34275">
            <a:spAutoFit/>
          </a:bodyPr>
          <a:lstStyle>
            <a:lvl1pPr indent="0" lvl="0"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888888"/>
              </a:buClr>
              <a:buSzPts val="900"/>
              <a:buFont typeface="Open Sans Light"/>
              <a:buNone/>
              <a:defRPr b="0" i="0" sz="900" u="none" cap="none" strike="noStrike">
                <a:solidFill>
                  <a:srgbClr val="888888"/>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climate.gov" TargetMode="External"/><Relationship Id="rId4" Type="http://schemas.openxmlformats.org/officeDocument/2006/relationships/hyperlink" Target="https://www.architecturaldigest.com/"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idx="1" type="body"/>
          </p:nvPr>
        </p:nvSpPr>
        <p:spPr>
          <a:xfrm>
            <a:off x="4299347" y="1713310"/>
            <a:ext cx="4298100" cy="9000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ClimateCompass</a:t>
            </a:r>
            <a:endParaRPr/>
          </a:p>
        </p:txBody>
      </p:sp>
      <p:sp>
        <p:nvSpPr>
          <p:cNvPr id="129" name="Google Shape;129;p1"/>
          <p:cNvSpPr txBox="1"/>
          <p:nvPr>
            <p:ph idx="2" type="body"/>
          </p:nvPr>
        </p:nvSpPr>
        <p:spPr>
          <a:xfrm>
            <a:off x="4341030" y="3020100"/>
            <a:ext cx="4256400" cy="253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1200"/>
              <a:buNone/>
            </a:pPr>
            <a:r>
              <a:rPr lang="en"/>
              <a:t>95-835 Time Series Forecasting, Fall ‘23</a:t>
            </a:r>
            <a:endParaRPr/>
          </a:p>
        </p:txBody>
      </p:sp>
      <p:sp>
        <p:nvSpPr>
          <p:cNvPr id="130" name="Google Shape;130;p1"/>
          <p:cNvSpPr txBox="1"/>
          <p:nvPr>
            <p:ph idx="3" type="body"/>
          </p:nvPr>
        </p:nvSpPr>
        <p:spPr>
          <a:xfrm>
            <a:off x="4336418" y="3336808"/>
            <a:ext cx="4444500" cy="4845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1400"/>
              <a:buNone/>
            </a:pPr>
            <a:r>
              <a:rPr lang="en"/>
              <a:t>Project Team: Nitin Chandola, Nithin Manjooran, Chad Merrill, Sahil Somani, Praneet S 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ph idx="1" type="body"/>
          </p:nvPr>
        </p:nvSpPr>
        <p:spPr>
          <a:xfrm>
            <a:off x="1369800" y="2030075"/>
            <a:ext cx="3692100" cy="2463000"/>
          </a:xfrm>
          <a:prstGeom prst="rect">
            <a:avLst/>
          </a:prstGeom>
          <a:noFill/>
          <a:ln>
            <a:noFill/>
          </a:ln>
        </p:spPr>
        <p:txBody>
          <a:bodyPr anchorCtr="0" anchor="t" bIns="34275" lIns="34275" spcFirstLastPara="1" rIns="34275" wrap="square" tIns="34275">
            <a:noAutofit/>
          </a:bodyPr>
          <a:lstStyle/>
          <a:p>
            <a:pPr indent="-317500" lvl="0" marL="457200" rtl="0" algn="l">
              <a:lnSpc>
                <a:spcPct val="100000"/>
              </a:lnSpc>
              <a:spcBef>
                <a:spcPts val="500"/>
              </a:spcBef>
              <a:spcAft>
                <a:spcPts val="0"/>
              </a:spcAft>
              <a:buSzPts val="1400"/>
              <a:buChar char="-"/>
            </a:pPr>
            <a:r>
              <a:rPr lang="en" sz="1400"/>
              <a:t>Other services aren’t approachable</a:t>
            </a:r>
            <a:endParaRPr sz="1400"/>
          </a:p>
          <a:p>
            <a:pPr indent="-317500" lvl="1" marL="914400" rtl="0" algn="l">
              <a:lnSpc>
                <a:spcPct val="100000"/>
              </a:lnSpc>
              <a:spcBef>
                <a:spcPts val="500"/>
              </a:spcBef>
              <a:spcAft>
                <a:spcPts val="0"/>
              </a:spcAft>
              <a:buSzPts val="1400"/>
              <a:buChar char="-"/>
            </a:pPr>
            <a:r>
              <a:rPr lang="en" sz="1400"/>
              <a:t>E.g., </a:t>
            </a:r>
            <a:r>
              <a:rPr lang="en" sz="1400" u="sng">
                <a:solidFill>
                  <a:schemeClr val="hlink"/>
                </a:solidFill>
                <a:hlinkClick r:id="rId3"/>
              </a:rPr>
              <a:t>climate.gov</a:t>
            </a:r>
            <a:br>
              <a:rPr lang="en" sz="1400"/>
            </a:br>
            <a:br>
              <a:rPr lang="en" sz="1400"/>
            </a:br>
            <a:endParaRPr sz="1400"/>
          </a:p>
          <a:p>
            <a:pPr indent="-317500" lvl="0" marL="457200" rtl="0" algn="l">
              <a:lnSpc>
                <a:spcPct val="100000"/>
              </a:lnSpc>
              <a:spcBef>
                <a:spcPts val="0"/>
              </a:spcBef>
              <a:spcAft>
                <a:spcPts val="0"/>
              </a:spcAft>
              <a:buSzPts val="1400"/>
              <a:buChar char="-"/>
            </a:pPr>
            <a:r>
              <a:rPr lang="en" sz="1400"/>
              <a:t>Consumer websites limit their results </a:t>
            </a:r>
            <a:endParaRPr sz="1400"/>
          </a:p>
          <a:p>
            <a:pPr indent="-317500" lvl="1" marL="914400" rtl="0" algn="l">
              <a:lnSpc>
                <a:spcPct val="90000"/>
              </a:lnSpc>
              <a:spcBef>
                <a:spcPts val="500"/>
              </a:spcBef>
              <a:spcAft>
                <a:spcPts val="0"/>
              </a:spcAft>
              <a:buSzPts val="1400"/>
              <a:buChar char="-"/>
            </a:pPr>
            <a:r>
              <a:rPr lang="en" sz="1400"/>
              <a:t>E.g., </a:t>
            </a:r>
            <a:r>
              <a:rPr lang="en" sz="1400" u="sng">
                <a:solidFill>
                  <a:schemeClr val="hlink"/>
                </a:solidFill>
                <a:hlinkClick r:id="rId4"/>
              </a:rPr>
              <a:t>architecturaldigest.com</a:t>
            </a:r>
            <a:r>
              <a:rPr lang="en" sz="1400"/>
              <a:t> </a:t>
            </a:r>
            <a:endParaRPr sz="1400"/>
          </a:p>
        </p:txBody>
      </p:sp>
      <p:sp>
        <p:nvSpPr>
          <p:cNvPr id="205" name="Google Shape;205;p10"/>
          <p:cNvSpPr txBox="1"/>
          <p:nvPr>
            <p:ph idx="2" type="body"/>
          </p:nvPr>
        </p:nvSpPr>
        <p:spPr>
          <a:xfrm>
            <a:off x="1788325" y="710750"/>
            <a:ext cx="7099200" cy="6417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Competition</a:t>
            </a:r>
            <a:endParaRPr/>
          </a:p>
        </p:txBody>
      </p:sp>
      <p:pic>
        <p:nvPicPr>
          <p:cNvPr id="206" name="Google Shape;206;p10"/>
          <p:cNvPicPr preferRelativeResize="0"/>
          <p:nvPr/>
        </p:nvPicPr>
        <p:blipFill rotWithShape="1">
          <a:blip r:embed="rId5">
            <a:alphaModFix/>
          </a:blip>
          <a:srcRect b="0" l="0" r="0" t="0"/>
          <a:stretch/>
        </p:blipFill>
        <p:spPr>
          <a:xfrm>
            <a:off x="5612750" y="1979700"/>
            <a:ext cx="2783583" cy="2683500"/>
          </a:xfrm>
          <a:prstGeom prst="rect">
            <a:avLst/>
          </a:prstGeom>
          <a:noFill/>
          <a:ln cap="flat" cmpd="sng" w="19050">
            <a:solidFill>
              <a:srgbClr val="000000"/>
            </a:solidFill>
            <a:prstDash val="solid"/>
            <a:round/>
            <a:headEnd len="sm" w="sm" type="none"/>
            <a:tailEnd len="sm" w="sm" type="none"/>
          </a:ln>
        </p:spPr>
      </p:pic>
      <p:sp>
        <p:nvSpPr>
          <p:cNvPr id="207" name="Google Shape;207;p10"/>
          <p:cNvSpPr txBox="1"/>
          <p:nvPr>
            <p:ph idx="3" type="body"/>
          </p:nvPr>
        </p:nvSpPr>
        <p:spPr>
          <a:xfrm>
            <a:off x="5612752" y="1643050"/>
            <a:ext cx="2783700" cy="3000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1500"/>
              </a:spcAft>
              <a:buSzPts val="1500"/>
              <a:buNone/>
            </a:pPr>
            <a:r>
              <a:rPr lang="en">
                <a:solidFill>
                  <a:srgbClr val="FF0000"/>
                </a:solidFill>
              </a:rPr>
              <a:t>Suboptimal User Experience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1"/>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SzPts val="3300"/>
              <a:buNone/>
            </a:pPr>
            <a:r>
              <a:rPr lang="en"/>
              <a:t>Forecasting 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2"/>
          <p:cNvSpPr txBox="1"/>
          <p:nvPr>
            <p:ph idx="1" type="body"/>
          </p:nvPr>
        </p:nvSpPr>
        <p:spPr>
          <a:xfrm>
            <a:off x="1759744" y="308891"/>
            <a:ext cx="4412400" cy="484500"/>
          </a:xfrm>
          <a:prstGeom prst="rect">
            <a:avLst/>
          </a:prstGeom>
          <a:noFill/>
          <a:ln>
            <a:noFill/>
          </a:ln>
        </p:spPr>
        <p:txBody>
          <a:bodyPr anchorCtr="0" anchor="ctr" bIns="34275" lIns="34275" spcFirstLastPara="1" rIns="34275" wrap="square" tIns="34275">
            <a:normAutofit fontScale="77500"/>
          </a:bodyPr>
          <a:lstStyle/>
          <a:p>
            <a:pPr indent="0" lvl="0" marL="0" rtl="0" algn="l">
              <a:lnSpc>
                <a:spcPct val="90000"/>
              </a:lnSpc>
              <a:spcBef>
                <a:spcPts val="800"/>
              </a:spcBef>
              <a:spcAft>
                <a:spcPts val="0"/>
              </a:spcAft>
              <a:buSzPct val="129032"/>
              <a:buNone/>
            </a:pPr>
            <a:r>
              <a:rPr lang="en"/>
              <a:t>Backtesting Example - 1 Year, Tokyo </a:t>
            </a:r>
            <a:endParaRPr/>
          </a:p>
        </p:txBody>
      </p:sp>
      <p:sp>
        <p:nvSpPr>
          <p:cNvPr id="218" name="Google Shape;218;p12"/>
          <p:cNvSpPr txBox="1"/>
          <p:nvPr>
            <p:ph idx="3" type="body"/>
          </p:nvPr>
        </p:nvSpPr>
        <p:spPr>
          <a:xfrm>
            <a:off x="1159450" y="1508760"/>
            <a:ext cx="1463400" cy="655800"/>
          </a:xfrm>
          <a:prstGeom prst="rect">
            <a:avLst/>
          </a:prstGeom>
          <a:noFill/>
          <a:ln>
            <a:noFill/>
          </a:ln>
        </p:spPr>
        <p:txBody>
          <a:bodyPr anchorCtr="0" anchor="ctr" bIns="34275" lIns="34275" spcFirstLastPara="1" rIns="34275" wrap="square" tIns="34275">
            <a:noAutofit/>
          </a:bodyPr>
          <a:lstStyle/>
          <a:p>
            <a:pPr indent="0" lvl="0" marL="0" rtl="0" algn="l">
              <a:lnSpc>
                <a:spcPct val="100000"/>
              </a:lnSpc>
              <a:spcBef>
                <a:spcPts val="0"/>
              </a:spcBef>
              <a:spcAft>
                <a:spcPts val="1500"/>
              </a:spcAft>
              <a:buSzPts val="770"/>
              <a:buNone/>
            </a:pPr>
            <a:r>
              <a:rPr lang="en" sz="1550"/>
              <a:t>Exponential Smoothing </a:t>
            </a:r>
            <a:endParaRPr sz="1550"/>
          </a:p>
        </p:txBody>
      </p:sp>
      <p:sp>
        <p:nvSpPr>
          <p:cNvPr id="219" name="Google Shape;219;p12"/>
          <p:cNvSpPr txBox="1"/>
          <p:nvPr>
            <p:ph idx="3" type="body"/>
          </p:nvPr>
        </p:nvSpPr>
        <p:spPr>
          <a:xfrm>
            <a:off x="1485550" y="3608275"/>
            <a:ext cx="811200" cy="3000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1500"/>
              </a:spcAft>
              <a:buSzPts val="1500"/>
              <a:buNone/>
            </a:pPr>
            <a:r>
              <a:rPr lang="en"/>
              <a:t>ARIMA</a:t>
            </a:r>
            <a:endParaRPr/>
          </a:p>
        </p:txBody>
      </p:sp>
      <p:pic>
        <p:nvPicPr>
          <p:cNvPr id="220" name="Google Shape;220;p12"/>
          <p:cNvPicPr preferRelativeResize="0"/>
          <p:nvPr/>
        </p:nvPicPr>
        <p:blipFill rotWithShape="1">
          <a:blip r:embed="rId3">
            <a:alphaModFix/>
          </a:blip>
          <a:srcRect b="0" l="0" r="0" t="0"/>
          <a:stretch/>
        </p:blipFill>
        <p:spPr>
          <a:xfrm>
            <a:off x="2622850" y="993360"/>
            <a:ext cx="5943600" cy="1981200"/>
          </a:xfrm>
          <a:prstGeom prst="rect">
            <a:avLst/>
          </a:prstGeom>
          <a:noFill/>
          <a:ln>
            <a:noFill/>
          </a:ln>
        </p:spPr>
      </p:pic>
      <p:pic>
        <p:nvPicPr>
          <p:cNvPr id="221" name="Google Shape;221;p12"/>
          <p:cNvPicPr preferRelativeResize="0"/>
          <p:nvPr/>
        </p:nvPicPr>
        <p:blipFill rotWithShape="1">
          <a:blip r:embed="rId4">
            <a:alphaModFix/>
          </a:blip>
          <a:srcRect b="0" l="0" r="0" t="0"/>
          <a:stretch/>
        </p:blipFill>
        <p:spPr>
          <a:xfrm>
            <a:off x="2622850" y="3017050"/>
            <a:ext cx="5943600" cy="198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idx="3" type="body"/>
          </p:nvPr>
        </p:nvSpPr>
        <p:spPr>
          <a:xfrm>
            <a:off x="1159450" y="1513125"/>
            <a:ext cx="1463400" cy="655800"/>
          </a:xfrm>
          <a:prstGeom prst="rect">
            <a:avLst/>
          </a:prstGeom>
          <a:noFill/>
          <a:ln>
            <a:noFill/>
          </a:ln>
        </p:spPr>
        <p:txBody>
          <a:bodyPr anchorCtr="0" anchor="ctr" bIns="34275" lIns="34275" spcFirstLastPara="1" rIns="34275" wrap="square" tIns="34275">
            <a:noAutofit/>
          </a:bodyPr>
          <a:lstStyle/>
          <a:p>
            <a:pPr indent="0" lvl="0" marL="0" rtl="0" algn="l">
              <a:lnSpc>
                <a:spcPct val="100000"/>
              </a:lnSpc>
              <a:spcBef>
                <a:spcPts val="0"/>
              </a:spcBef>
              <a:spcAft>
                <a:spcPts val="1500"/>
              </a:spcAft>
              <a:buSzPts val="770"/>
              <a:buNone/>
            </a:pPr>
            <a:r>
              <a:rPr lang="en" sz="1550"/>
              <a:t>Exponential Smoothing </a:t>
            </a:r>
            <a:endParaRPr sz="1550"/>
          </a:p>
        </p:txBody>
      </p:sp>
      <p:sp>
        <p:nvSpPr>
          <p:cNvPr id="227" name="Google Shape;227;p13"/>
          <p:cNvSpPr txBox="1"/>
          <p:nvPr>
            <p:ph idx="3" type="body"/>
          </p:nvPr>
        </p:nvSpPr>
        <p:spPr>
          <a:xfrm>
            <a:off x="1485550" y="3608275"/>
            <a:ext cx="811200" cy="3000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1500"/>
              </a:spcAft>
              <a:buSzPts val="1500"/>
              <a:buNone/>
            </a:pPr>
            <a:r>
              <a:rPr lang="en"/>
              <a:t>ARIMA</a:t>
            </a:r>
            <a:endParaRPr/>
          </a:p>
        </p:txBody>
      </p:sp>
      <p:sp>
        <p:nvSpPr>
          <p:cNvPr id="228" name="Google Shape;228;p13"/>
          <p:cNvSpPr txBox="1"/>
          <p:nvPr>
            <p:ph idx="1" type="body"/>
          </p:nvPr>
        </p:nvSpPr>
        <p:spPr>
          <a:xfrm>
            <a:off x="1759744" y="308891"/>
            <a:ext cx="4412400" cy="484500"/>
          </a:xfrm>
          <a:prstGeom prst="rect">
            <a:avLst/>
          </a:prstGeom>
          <a:noFill/>
          <a:ln>
            <a:noFill/>
          </a:ln>
        </p:spPr>
        <p:txBody>
          <a:bodyPr anchorCtr="0" anchor="ctr" bIns="34275" lIns="34275" spcFirstLastPara="1" rIns="34275" wrap="square" tIns="34275">
            <a:normAutofit fontScale="70000"/>
          </a:bodyPr>
          <a:lstStyle/>
          <a:p>
            <a:pPr indent="0" lvl="0" marL="0" rtl="0" algn="l">
              <a:lnSpc>
                <a:spcPct val="90000"/>
              </a:lnSpc>
              <a:spcBef>
                <a:spcPts val="800"/>
              </a:spcBef>
              <a:spcAft>
                <a:spcPts val="0"/>
              </a:spcAft>
              <a:buSzPct val="142857"/>
              <a:buNone/>
            </a:pPr>
            <a:r>
              <a:rPr lang="en"/>
              <a:t>Backtesting Example - 10 Years, Tokyo</a:t>
            </a:r>
            <a:endParaRPr/>
          </a:p>
        </p:txBody>
      </p:sp>
      <p:pic>
        <p:nvPicPr>
          <p:cNvPr id="229" name="Google Shape;229;p13"/>
          <p:cNvPicPr preferRelativeResize="0"/>
          <p:nvPr/>
        </p:nvPicPr>
        <p:blipFill rotWithShape="1">
          <a:blip r:embed="rId3">
            <a:alphaModFix/>
          </a:blip>
          <a:srcRect b="0" l="0" r="0" t="5150"/>
          <a:stretch/>
        </p:blipFill>
        <p:spPr>
          <a:xfrm>
            <a:off x="2624328" y="901463"/>
            <a:ext cx="5943600" cy="1879125"/>
          </a:xfrm>
          <a:prstGeom prst="rect">
            <a:avLst/>
          </a:prstGeom>
          <a:noFill/>
          <a:ln>
            <a:noFill/>
          </a:ln>
        </p:spPr>
      </p:pic>
      <p:pic>
        <p:nvPicPr>
          <p:cNvPr id="230" name="Google Shape;230;p13"/>
          <p:cNvPicPr preferRelativeResize="0"/>
          <p:nvPr/>
        </p:nvPicPr>
        <p:blipFill rotWithShape="1">
          <a:blip r:embed="rId4">
            <a:alphaModFix/>
          </a:blip>
          <a:srcRect b="0" l="0" r="0" t="0"/>
          <a:stretch/>
        </p:blipFill>
        <p:spPr>
          <a:xfrm>
            <a:off x="2624328" y="2767675"/>
            <a:ext cx="5943600" cy="198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4"/>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SzPts val="3300"/>
              <a:buNone/>
            </a:pPr>
            <a:r>
              <a:rPr lang="en"/>
              <a:t>Monetization Strategy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5"/>
          <p:cNvSpPr txBox="1"/>
          <p:nvPr>
            <p:ph idx="1" type="body"/>
          </p:nvPr>
        </p:nvSpPr>
        <p:spPr>
          <a:xfrm>
            <a:off x="5155100" y="2098625"/>
            <a:ext cx="3837900" cy="2463000"/>
          </a:xfrm>
          <a:prstGeom prst="rect">
            <a:avLst/>
          </a:prstGeom>
          <a:noFill/>
          <a:ln>
            <a:noFill/>
          </a:ln>
        </p:spPr>
        <p:txBody>
          <a:bodyPr anchorCtr="0" anchor="t" bIns="34275" lIns="34275" spcFirstLastPara="1" rIns="34275" wrap="square" tIns="34275">
            <a:noAutofit/>
          </a:bodyPr>
          <a:lstStyle/>
          <a:p>
            <a:pPr indent="-317500" lvl="0" marL="457200" rtl="0" algn="l">
              <a:lnSpc>
                <a:spcPct val="100000"/>
              </a:lnSpc>
              <a:spcBef>
                <a:spcPts val="0"/>
              </a:spcBef>
              <a:spcAft>
                <a:spcPts val="0"/>
              </a:spcAft>
              <a:buSzPts val="1400"/>
              <a:buChar char="-"/>
            </a:pPr>
            <a:r>
              <a:rPr lang="en" sz="1400"/>
              <a:t>Individual users pay per report </a:t>
            </a:r>
            <a:endParaRPr sz="1400"/>
          </a:p>
          <a:p>
            <a:pPr indent="-317500" lvl="1" marL="914400" rtl="0" algn="l">
              <a:lnSpc>
                <a:spcPct val="90000"/>
              </a:lnSpc>
              <a:spcBef>
                <a:spcPts val="1000"/>
              </a:spcBef>
              <a:spcAft>
                <a:spcPts val="0"/>
              </a:spcAft>
              <a:buSzPts val="1400"/>
              <a:buChar char="-"/>
            </a:pPr>
            <a:r>
              <a:rPr lang="en" sz="1400"/>
              <a:t>$10 per city report </a:t>
            </a:r>
            <a:endParaRPr sz="1400"/>
          </a:p>
          <a:p>
            <a:pPr indent="-317500" lvl="0" marL="457200" rtl="0" algn="l">
              <a:lnSpc>
                <a:spcPct val="100000"/>
              </a:lnSpc>
              <a:spcBef>
                <a:spcPts val="1000"/>
              </a:spcBef>
              <a:spcAft>
                <a:spcPts val="0"/>
              </a:spcAft>
              <a:buSzPts val="1400"/>
              <a:buChar char="-"/>
            </a:pPr>
            <a:r>
              <a:rPr lang="en" sz="1400"/>
              <a:t>Organizations use a subscription model</a:t>
            </a:r>
            <a:endParaRPr sz="1400"/>
          </a:p>
          <a:p>
            <a:pPr indent="-317500" lvl="1" marL="914400" rtl="0" algn="l">
              <a:lnSpc>
                <a:spcPct val="90000"/>
              </a:lnSpc>
              <a:spcBef>
                <a:spcPts val="1000"/>
              </a:spcBef>
              <a:spcAft>
                <a:spcPts val="0"/>
              </a:spcAft>
              <a:buSzPts val="1400"/>
              <a:buChar char="-"/>
            </a:pPr>
            <a:r>
              <a:rPr lang="en" sz="1400"/>
              <a:t>$100 annually, or $10 monthly per user</a:t>
            </a:r>
            <a:endParaRPr sz="1400"/>
          </a:p>
          <a:p>
            <a:pPr indent="-317500" lvl="0" marL="457200" rtl="0" algn="l">
              <a:lnSpc>
                <a:spcPct val="100000"/>
              </a:lnSpc>
              <a:spcBef>
                <a:spcPts val="1000"/>
              </a:spcBef>
              <a:spcAft>
                <a:spcPts val="0"/>
              </a:spcAft>
              <a:buSzPts val="1400"/>
              <a:buChar char="-"/>
            </a:pPr>
            <a:r>
              <a:rPr lang="en" sz="1400"/>
              <a:t>Possible free version with advertisements</a:t>
            </a:r>
            <a:endParaRPr sz="1400"/>
          </a:p>
          <a:p>
            <a:pPr indent="-317500" lvl="1" marL="914400" rtl="0" algn="l">
              <a:lnSpc>
                <a:spcPct val="90000"/>
              </a:lnSpc>
              <a:spcBef>
                <a:spcPts val="1000"/>
              </a:spcBef>
              <a:spcAft>
                <a:spcPts val="1000"/>
              </a:spcAft>
              <a:buSzPts val="1400"/>
              <a:buChar char="-"/>
            </a:pPr>
            <a:r>
              <a:rPr lang="en" sz="1400"/>
              <a:t>TBD</a:t>
            </a:r>
            <a:endParaRPr sz="1400"/>
          </a:p>
        </p:txBody>
      </p:sp>
      <p:sp>
        <p:nvSpPr>
          <p:cNvPr id="241" name="Google Shape;241;p15"/>
          <p:cNvSpPr txBox="1"/>
          <p:nvPr>
            <p:ph idx="2" type="body"/>
          </p:nvPr>
        </p:nvSpPr>
        <p:spPr>
          <a:xfrm>
            <a:off x="1788325" y="710750"/>
            <a:ext cx="7099200" cy="6417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Monetization</a:t>
            </a:r>
            <a:endParaRPr/>
          </a:p>
        </p:txBody>
      </p:sp>
      <p:pic>
        <p:nvPicPr>
          <p:cNvPr id="242" name="Google Shape;242;p15"/>
          <p:cNvPicPr preferRelativeResize="0"/>
          <p:nvPr/>
        </p:nvPicPr>
        <p:blipFill rotWithShape="1">
          <a:blip r:embed="rId3">
            <a:alphaModFix/>
          </a:blip>
          <a:srcRect b="1641" l="18240" r="17396" t="0"/>
          <a:stretch/>
        </p:blipFill>
        <p:spPr>
          <a:xfrm>
            <a:off x="1859375" y="1643063"/>
            <a:ext cx="3001974" cy="291857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6"/>
          <p:cNvSpPr txBox="1"/>
          <p:nvPr>
            <p:ph idx="1" type="body"/>
          </p:nvPr>
        </p:nvSpPr>
        <p:spPr>
          <a:xfrm>
            <a:off x="1788327" y="867975"/>
            <a:ext cx="5641200" cy="484500"/>
          </a:xfrm>
          <a:prstGeom prst="rect">
            <a:avLst/>
          </a:prstGeom>
          <a:noFill/>
          <a:ln>
            <a:noFill/>
          </a:ln>
        </p:spPr>
        <p:txBody>
          <a:bodyPr anchorCtr="0" anchor="ctr" bIns="34275" lIns="34275" spcFirstLastPara="1" rIns="34275" wrap="square" tIns="34275">
            <a:normAutofit fontScale="70000"/>
          </a:bodyPr>
          <a:lstStyle/>
          <a:p>
            <a:pPr indent="0" lvl="0" marL="0" rtl="0" algn="l">
              <a:lnSpc>
                <a:spcPct val="90000"/>
              </a:lnSpc>
              <a:spcBef>
                <a:spcPts val="800"/>
              </a:spcBef>
              <a:spcAft>
                <a:spcPts val="0"/>
              </a:spcAft>
              <a:buSzPct val="142857"/>
              <a:buNone/>
            </a:pPr>
            <a:r>
              <a:rPr lang="en"/>
              <a:t>Short-Term and Long-Term Roadmap - Features</a:t>
            </a:r>
            <a:endParaRPr/>
          </a:p>
        </p:txBody>
      </p:sp>
      <p:grpSp>
        <p:nvGrpSpPr>
          <p:cNvPr id="248" name="Google Shape;248;p16"/>
          <p:cNvGrpSpPr/>
          <p:nvPr/>
        </p:nvGrpSpPr>
        <p:grpSpPr>
          <a:xfrm>
            <a:off x="4742323" y="1545688"/>
            <a:ext cx="2615202" cy="2048088"/>
            <a:chOff x="4526673" y="1538561"/>
            <a:chExt cx="2615202" cy="2048088"/>
          </a:xfrm>
        </p:grpSpPr>
        <p:sp>
          <p:nvSpPr>
            <p:cNvPr id="249" name="Google Shape;249;p1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 name="Google Shape;250;p16"/>
            <p:cNvGrpSpPr/>
            <p:nvPr/>
          </p:nvGrpSpPr>
          <p:grpSpPr>
            <a:xfrm>
              <a:off x="4526673" y="1538561"/>
              <a:ext cx="2615202" cy="2048088"/>
              <a:chOff x="4526673" y="1538561"/>
              <a:chExt cx="2615202" cy="2048088"/>
            </a:xfrm>
          </p:grpSpPr>
          <p:grpSp>
            <p:nvGrpSpPr>
              <p:cNvPr id="251" name="Google Shape;251;p16"/>
              <p:cNvGrpSpPr/>
              <p:nvPr/>
            </p:nvGrpSpPr>
            <p:grpSpPr>
              <a:xfrm>
                <a:off x="4808316" y="2800065"/>
                <a:ext cx="92400" cy="411825"/>
                <a:chOff x="845575" y="2563700"/>
                <a:chExt cx="92400" cy="411825"/>
              </a:xfrm>
            </p:grpSpPr>
            <p:cxnSp>
              <p:nvCxnSpPr>
                <p:cNvPr id="252" name="Google Shape;252;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3" name="Google Shape;253;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16"/>
              <p:cNvSpPr txBox="1"/>
              <p:nvPr/>
            </p:nvSpPr>
            <p:spPr>
              <a:xfrm>
                <a:off x="4526673" y="3215249"/>
                <a:ext cx="1000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2025 Q2</a:t>
                </a:r>
                <a:endParaRPr b="1" i="0" sz="1200" u="none" cap="none" strike="noStrike">
                  <a:solidFill>
                    <a:srgbClr val="000000"/>
                  </a:solidFill>
                  <a:latin typeface="Roboto"/>
                  <a:ea typeface="Roboto"/>
                  <a:cs typeface="Roboto"/>
                  <a:sym typeface="Roboto"/>
                </a:endParaRPr>
              </a:p>
            </p:txBody>
          </p:sp>
          <p:sp>
            <p:nvSpPr>
              <p:cNvPr id="255" name="Google Shape;255;p16"/>
              <p:cNvSpPr txBox="1"/>
              <p:nvPr/>
            </p:nvSpPr>
            <p:spPr>
              <a:xfrm>
                <a:off x="4640475" y="1538561"/>
                <a:ext cx="2501400" cy="114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Launch ClimateCompass v2.0</a:t>
                </a:r>
                <a:endParaRPr b="1" i="0" sz="1000" u="none" cap="none" strike="noStrike">
                  <a:solidFill>
                    <a:srgbClr val="000000"/>
                  </a:solidFill>
                  <a:latin typeface="Roboto"/>
                  <a:ea typeface="Roboto"/>
                  <a:cs typeface="Roboto"/>
                  <a:sym typeface="Roboto"/>
                </a:endParaRPr>
              </a:p>
              <a:p>
                <a:pPr indent="-292100" lvl="0" marL="457200" marR="0" rtl="0" algn="l">
                  <a:lnSpc>
                    <a:spcPct val="100000"/>
                  </a:lnSpc>
                  <a:spcBef>
                    <a:spcPts val="50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Include more cities (U.S., global)</a:t>
                </a:r>
                <a:endParaRPr b="0" i="0" sz="1000" u="none" cap="none" strike="noStrike">
                  <a:solidFill>
                    <a:srgbClr val="000000"/>
                  </a:solidFill>
                  <a:latin typeface="Roboto"/>
                  <a:ea typeface="Roboto"/>
                  <a:cs typeface="Roboto"/>
                  <a:sym typeface="Roboto"/>
                </a:endParaRPr>
              </a:p>
              <a:p>
                <a:pPr indent="-292100" lvl="0" marL="457200" marR="0" rtl="0" algn="l">
                  <a:lnSpc>
                    <a:spcPct val="100000"/>
                  </a:lnSpc>
                  <a:spcBef>
                    <a:spcPts val="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Automate model testing and deployment with GitHub Action</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Cumm. Financial Burn of 78% of 1M</a:t>
                </a:r>
                <a:endParaRPr b="0" i="0" sz="1000" u="none" cap="none" strike="noStrike">
                  <a:solidFill>
                    <a:srgbClr val="000000"/>
                  </a:solidFill>
                  <a:latin typeface="Roboto"/>
                  <a:ea typeface="Roboto"/>
                  <a:cs typeface="Roboto"/>
                  <a:sym typeface="Roboto"/>
                </a:endParaRPr>
              </a:p>
            </p:txBody>
          </p:sp>
        </p:grpSp>
      </p:grpSp>
      <p:grpSp>
        <p:nvGrpSpPr>
          <p:cNvPr id="256" name="Google Shape;256;p16"/>
          <p:cNvGrpSpPr/>
          <p:nvPr/>
        </p:nvGrpSpPr>
        <p:grpSpPr>
          <a:xfrm>
            <a:off x="6651451" y="2709725"/>
            <a:ext cx="2494649" cy="1735650"/>
            <a:chOff x="6435801" y="2702599"/>
            <a:chExt cx="2494649" cy="1735650"/>
          </a:xfrm>
        </p:grpSpPr>
        <p:sp>
          <p:nvSpPr>
            <p:cNvPr id="257" name="Google Shape;257;p16"/>
            <p:cNvSpPr/>
            <p:nvPr/>
          </p:nvSpPr>
          <p:spPr>
            <a:xfrm>
              <a:off x="6807650" y="3079474"/>
              <a:ext cx="2122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16"/>
            <p:cNvGrpSpPr/>
            <p:nvPr/>
          </p:nvGrpSpPr>
          <p:grpSpPr>
            <a:xfrm>
              <a:off x="6435801" y="2702599"/>
              <a:ext cx="2494574" cy="1735650"/>
              <a:chOff x="6435801" y="2702599"/>
              <a:chExt cx="2494574" cy="1735650"/>
            </a:xfrm>
          </p:grpSpPr>
          <p:grpSp>
            <p:nvGrpSpPr>
              <p:cNvPr id="259" name="Google Shape;259;p16"/>
              <p:cNvGrpSpPr/>
              <p:nvPr/>
            </p:nvGrpSpPr>
            <p:grpSpPr>
              <a:xfrm rot="10800000">
                <a:off x="6760035" y="3079467"/>
                <a:ext cx="92400" cy="411825"/>
                <a:chOff x="2070100" y="2563700"/>
                <a:chExt cx="92400" cy="411825"/>
              </a:xfrm>
            </p:grpSpPr>
            <p:cxnSp>
              <p:nvCxnSpPr>
                <p:cNvPr id="260" name="Google Shape;260;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1" name="Google Shape;261;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16"/>
              <p:cNvSpPr txBox="1"/>
              <p:nvPr/>
            </p:nvSpPr>
            <p:spPr>
              <a:xfrm>
                <a:off x="6435801" y="2702599"/>
                <a:ext cx="13002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2025 Q4</a:t>
                </a:r>
                <a:endParaRPr b="1" i="0" sz="1200" u="none" cap="none" strike="noStrike">
                  <a:solidFill>
                    <a:srgbClr val="000000"/>
                  </a:solidFill>
                  <a:latin typeface="Roboto"/>
                  <a:ea typeface="Roboto"/>
                  <a:cs typeface="Roboto"/>
                  <a:sym typeface="Roboto"/>
                </a:endParaRPr>
              </a:p>
            </p:txBody>
          </p:sp>
          <p:sp>
            <p:nvSpPr>
              <p:cNvPr id="263" name="Google Shape;263;p16"/>
              <p:cNvSpPr txBox="1"/>
              <p:nvPr/>
            </p:nvSpPr>
            <p:spPr>
              <a:xfrm>
                <a:off x="6632375" y="3494449"/>
                <a:ext cx="2298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Launch ClimateCompass v3.0</a:t>
                </a:r>
                <a:endParaRPr b="1" i="0" sz="1000" u="none" cap="none" strike="noStrike">
                  <a:solidFill>
                    <a:srgbClr val="000000"/>
                  </a:solidFill>
                  <a:latin typeface="Roboto"/>
                  <a:ea typeface="Roboto"/>
                  <a:cs typeface="Roboto"/>
                  <a:sym typeface="Roboto"/>
                </a:endParaRPr>
              </a:p>
              <a:p>
                <a:pPr indent="-292100" lvl="0" marL="457200" marR="0" rtl="0" algn="l">
                  <a:lnSpc>
                    <a:spcPct val="100000"/>
                  </a:lnSpc>
                  <a:spcBef>
                    <a:spcPts val="50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Forecast other metrics: precipitation, rising sea levels, etc.</a:t>
                </a:r>
                <a:br>
                  <a:rPr b="0" i="0" lang="en" sz="1000" u="none" cap="none" strike="noStrike">
                    <a:solidFill>
                      <a:srgbClr val="000000"/>
                    </a:solidFill>
                    <a:latin typeface="Roboto"/>
                    <a:ea typeface="Roboto"/>
                    <a:cs typeface="Roboto"/>
                    <a:sym typeface="Roboto"/>
                  </a:rPr>
                </a:b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Cumm. Financial Burn of 120% of 1M,</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Milestone - Break Even. </a:t>
                </a:r>
                <a:endParaRPr b="0" i="0" sz="1000" u="none" cap="none" strike="noStrike">
                  <a:solidFill>
                    <a:srgbClr val="000000"/>
                  </a:solidFill>
                  <a:latin typeface="Roboto"/>
                  <a:ea typeface="Roboto"/>
                  <a:cs typeface="Roboto"/>
                  <a:sym typeface="Roboto"/>
                </a:endParaRPr>
              </a:p>
            </p:txBody>
          </p:sp>
        </p:grpSp>
      </p:grpSp>
      <p:grpSp>
        <p:nvGrpSpPr>
          <p:cNvPr id="264" name="Google Shape;264;p16"/>
          <p:cNvGrpSpPr/>
          <p:nvPr/>
        </p:nvGrpSpPr>
        <p:grpSpPr>
          <a:xfrm>
            <a:off x="1035500" y="1545705"/>
            <a:ext cx="2428325" cy="2092166"/>
            <a:chOff x="648400" y="1668311"/>
            <a:chExt cx="2428325" cy="1918363"/>
          </a:xfrm>
        </p:grpSpPr>
        <p:sp>
          <p:nvSpPr>
            <p:cNvPr id="265" name="Google Shape;265;p1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6" name="Google Shape;266;p16"/>
            <p:cNvGrpSpPr/>
            <p:nvPr/>
          </p:nvGrpSpPr>
          <p:grpSpPr>
            <a:xfrm>
              <a:off x="648400" y="1668311"/>
              <a:ext cx="2428325" cy="1918363"/>
              <a:chOff x="648400" y="1668311"/>
              <a:chExt cx="2428325" cy="1918363"/>
            </a:xfrm>
          </p:grpSpPr>
          <p:sp>
            <p:nvSpPr>
              <p:cNvPr id="267" name="Google Shape;267;p16"/>
              <p:cNvSpPr txBox="1"/>
              <p:nvPr/>
            </p:nvSpPr>
            <p:spPr>
              <a:xfrm>
                <a:off x="648400" y="3215274"/>
                <a:ext cx="11529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2024 Q2</a:t>
                </a:r>
                <a:endParaRPr b="1" i="0" sz="1200" u="none" cap="none" strike="noStrike">
                  <a:solidFill>
                    <a:srgbClr val="000000"/>
                  </a:solidFill>
                  <a:latin typeface="Roboto"/>
                  <a:ea typeface="Roboto"/>
                  <a:cs typeface="Roboto"/>
                  <a:sym typeface="Roboto"/>
                </a:endParaRPr>
              </a:p>
            </p:txBody>
          </p:sp>
          <p:grpSp>
            <p:nvGrpSpPr>
              <p:cNvPr id="268" name="Google Shape;268;p16"/>
              <p:cNvGrpSpPr/>
              <p:nvPr/>
            </p:nvGrpSpPr>
            <p:grpSpPr>
              <a:xfrm>
                <a:off x="881025" y="2800065"/>
                <a:ext cx="92400" cy="411825"/>
                <a:chOff x="845575" y="2563700"/>
                <a:chExt cx="92400" cy="411825"/>
              </a:xfrm>
            </p:grpSpPr>
            <p:cxnSp>
              <p:nvCxnSpPr>
                <p:cNvPr id="269" name="Google Shape;269;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0" name="Google Shape;270;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16"/>
              <p:cNvSpPr txBox="1"/>
              <p:nvPr/>
            </p:nvSpPr>
            <p:spPr>
              <a:xfrm>
                <a:off x="823125" y="1668311"/>
                <a:ext cx="2253600" cy="12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Minimal Viable Product (MVP)</a:t>
                </a:r>
                <a:endParaRPr b="1" i="0" sz="600" u="none" cap="none" strike="noStrike">
                  <a:solidFill>
                    <a:srgbClr val="000000"/>
                  </a:solidFill>
                  <a:latin typeface="Roboto"/>
                  <a:ea typeface="Roboto"/>
                  <a:cs typeface="Roboto"/>
                  <a:sym typeface="Roboto"/>
                </a:endParaRPr>
              </a:p>
              <a:p>
                <a:pPr indent="-149225" lvl="0" marL="171450" marR="0" rtl="0" algn="l">
                  <a:lnSpc>
                    <a:spcPct val="100000"/>
                  </a:lnSpc>
                  <a:spcBef>
                    <a:spcPts val="50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Support approx. 50 cities</a:t>
                </a:r>
                <a:endParaRPr b="0" i="0" sz="1000" u="none" cap="none" strike="noStrike">
                  <a:solidFill>
                    <a:srgbClr val="000000"/>
                  </a:solidFill>
                  <a:latin typeface="Roboto"/>
                  <a:ea typeface="Roboto"/>
                  <a:cs typeface="Roboto"/>
                  <a:sym typeface="Roboto"/>
                </a:endParaRPr>
              </a:p>
              <a:p>
                <a:pPr indent="-149225" lvl="0" marL="171450" marR="0" rtl="0" algn="l">
                  <a:lnSpc>
                    <a:spcPct val="100000"/>
                  </a:lnSpc>
                  <a:spcBef>
                    <a:spcPts val="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Online browser support</a:t>
                </a:r>
                <a:endParaRPr b="0" i="0" sz="1000" u="none" cap="none" strike="noStrike">
                  <a:solidFill>
                    <a:srgbClr val="000000"/>
                  </a:solidFill>
                  <a:latin typeface="Roboto"/>
                  <a:ea typeface="Roboto"/>
                  <a:cs typeface="Roboto"/>
                  <a:sym typeface="Roboto"/>
                </a:endParaRPr>
              </a:p>
              <a:p>
                <a:pPr indent="-149225" lvl="0" marL="171450" marR="0" rtl="0" algn="l">
                  <a:lnSpc>
                    <a:spcPct val="100000"/>
                  </a:lnSpc>
                  <a:spcBef>
                    <a:spcPts val="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Temperature forecast support</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Financial Burn Rate: 18% of 1M</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800"/>
                  <a:buFont typeface="Arial"/>
                  <a:buNone/>
                </a:pPr>
                <a:r>
                  <a:t/>
                </a:r>
                <a:endParaRPr b="0" i="0" sz="800" u="none" cap="none" strike="noStrike">
                  <a:solidFill>
                    <a:srgbClr val="000000"/>
                  </a:solidFill>
                  <a:latin typeface="Roboto"/>
                  <a:ea typeface="Roboto"/>
                  <a:cs typeface="Roboto"/>
                  <a:sym typeface="Roboto"/>
                </a:endParaRPr>
              </a:p>
            </p:txBody>
          </p:sp>
        </p:grpSp>
      </p:grpSp>
      <p:grpSp>
        <p:nvGrpSpPr>
          <p:cNvPr id="272" name="Google Shape;272;p16"/>
          <p:cNvGrpSpPr/>
          <p:nvPr/>
        </p:nvGrpSpPr>
        <p:grpSpPr>
          <a:xfrm>
            <a:off x="2741250" y="2709725"/>
            <a:ext cx="2501350" cy="1735651"/>
            <a:chOff x="2525600" y="2702599"/>
            <a:chExt cx="2501350" cy="1735651"/>
          </a:xfrm>
        </p:grpSpPr>
        <p:sp>
          <p:nvSpPr>
            <p:cNvPr id="273" name="Google Shape;273;p16"/>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 name="Google Shape;274;p16"/>
            <p:cNvGrpSpPr/>
            <p:nvPr/>
          </p:nvGrpSpPr>
          <p:grpSpPr>
            <a:xfrm>
              <a:off x="2525600" y="2702599"/>
              <a:ext cx="2501350" cy="1735651"/>
              <a:chOff x="2525600" y="2702599"/>
              <a:chExt cx="2501350" cy="1735651"/>
            </a:xfrm>
          </p:grpSpPr>
          <p:sp>
            <p:nvSpPr>
              <p:cNvPr id="275" name="Google Shape;275;p16"/>
              <p:cNvSpPr txBox="1"/>
              <p:nvPr/>
            </p:nvSpPr>
            <p:spPr>
              <a:xfrm>
                <a:off x="2525600" y="2702599"/>
                <a:ext cx="10746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2024 Q4</a:t>
                </a:r>
                <a:endParaRPr b="1" i="0" sz="1200" u="none" cap="none" strike="noStrike">
                  <a:solidFill>
                    <a:srgbClr val="000000"/>
                  </a:solidFill>
                  <a:latin typeface="Roboto"/>
                  <a:ea typeface="Roboto"/>
                  <a:cs typeface="Roboto"/>
                  <a:sym typeface="Roboto"/>
                </a:endParaRPr>
              </a:p>
            </p:txBody>
          </p:sp>
          <p:grpSp>
            <p:nvGrpSpPr>
              <p:cNvPr id="276" name="Google Shape;276;p16"/>
              <p:cNvGrpSpPr/>
              <p:nvPr/>
            </p:nvGrpSpPr>
            <p:grpSpPr>
              <a:xfrm rot="10800000">
                <a:off x="2849073" y="3079467"/>
                <a:ext cx="92400" cy="411825"/>
                <a:chOff x="2070100" y="2563700"/>
                <a:chExt cx="92400" cy="411825"/>
              </a:xfrm>
            </p:grpSpPr>
            <p:cxnSp>
              <p:nvCxnSpPr>
                <p:cNvPr id="277" name="Google Shape;277;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8" name="Google Shape;278;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16"/>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Roboto"/>
                    <a:ea typeface="Roboto"/>
                    <a:cs typeface="Roboto"/>
                    <a:sym typeface="Roboto"/>
                  </a:rPr>
                  <a:t>Launch ClimateCompass v1.0</a:t>
                </a:r>
                <a:endParaRPr b="1" i="0" sz="1000" u="none" cap="none" strike="noStrike">
                  <a:solidFill>
                    <a:srgbClr val="000000"/>
                  </a:solidFill>
                  <a:latin typeface="Roboto"/>
                  <a:ea typeface="Roboto"/>
                  <a:cs typeface="Roboto"/>
                  <a:sym typeface="Roboto"/>
                </a:endParaRPr>
              </a:p>
              <a:p>
                <a:pPr indent="-149225" lvl="0" marL="171450" marR="0" rtl="0" algn="l">
                  <a:lnSpc>
                    <a:spcPct val="100000"/>
                  </a:lnSpc>
                  <a:spcBef>
                    <a:spcPts val="50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iOS and Android platforms</a:t>
                </a:r>
                <a:endParaRPr b="0" i="0" sz="1000" u="none" cap="none" strike="noStrike">
                  <a:solidFill>
                    <a:srgbClr val="000000"/>
                  </a:solidFill>
                  <a:latin typeface="Roboto"/>
                  <a:ea typeface="Roboto"/>
                  <a:cs typeface="Roboto"/>
                  <a:sym typeface="Roboto"/>
                </a:endParaRPr>
              </a:p>
              <a:p>
                <a:pPr indent="-149225" lvl="0" marL="171450" marR="0" rtl="0" algn="l">
                  <a:lnSpc>
                    <a:spcPct val="100000"/>
                  </a:lnSpc>
                  <a:spcBef>
                    <a:spcPts val="0"/>
                  </a:spcBef>
                  <a:spcAft>
                    <a:spcPts val="0"/>
                  </a:spcAft>
                  <a:buClr>
                    <a:srgbClr val="000000"/>
                  </a:buClr>
                  <a:buSzPts val="1000"/>
                  <a:buFont typeface="Roboto"/>
                  <a:buChar char="-"/>
                </a:pPr>
                <a:r>
                  <a:rPr b="0" i="0" lang="en" sz="1000" u="none" cap="none" strike="noStrike">
                    <a:solidFill>
                      <a:srgbClr val="000000"/>
                    </a:solidFill>
                    <a:latin typeface="Roboto"/>
                    <a:ea typeface="Roboto"/>
                    <a:cs typeface="Roboto"/>
                    <a:sym typeface="Roboto"/>
                  </a:rPr>
                  <a:t>Set up large scale infrastructure for things like compliance and security</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Roboto"/>
                    <a:ea typeface="Roboto"/>
                    <a:cs typeface="Roboto"/>
                    <a:sym typeface="Roboto"/>
                  </a:rPr>
                  <a:t>Cumm. Financial Burn of 42% of 1M</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ph idx="1" type="body"/>
          </p:nvPr>
        </p:nvSpPr>
        <p:spPr>
          <a:xfrm>
            <a:off x="1788327" y="867975"/>
            <a:ext cx="56412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Estimated ROI</a:t>
            </a:r>
            <a:endParaRPr/>
          </a:p>
        </p:txBody>
      </p:sp>
      <p:pic>
        <p:nvPicPr>
          <p:cNvPr id="285" name="Google Shape;285;p17" title="Points scored"/>
          <p:cNvPicPr preferRelativeResize="0"/>
          <p:nvPr/>
        </p:nvPicPr>
        <p:blipFill rotWithShape="1">
          <a:blip r:embed="rId3">
            <a:alphaModFix/>
          </a:blip>
          <a:srcRect b="0" l="0" r="0" t="0"/>
          <a:stretch/>
        </p:blipFill>
        <p:spPr>
          <a:xfrm>
            <a:off x="4095161" y="1624775"/>
            <a:ext cx="4572000" cy="2850777"/>
          </a:xfrm>
          <a:prstGeom prst="rect">
            <a:avLst/>
          </a:prstGeom>
          <a:noFill/>
          <a:ln cap="flat" cmpd="sng" w="19050">
            <a:solidFill>
              <a:schemeClr val="dk2"/>
            </a:solidFill>
            <a:prstDash val="solid"/>
            <a:round/>
            <a:headEnd len="sm" w="sm" type="none"/>
            <a:tailEnd len="sm" w="sm" type="none"/>
          </a:ln>
        </p:spPr>
      </p:pic>
      <p:sp>
        <p:nvSpPr>
          <p:cNvPr id="286" name="Google Shape;286;p17"/>
          <p:cNvSpPr txBox="1"/>
          <p:nvPr/>
        </p:nvSpPr>
        <p:spPr>
          <a:xfrm>
            <a:off x="1674625" y="1694575"/>
            <a:ext cx="22626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5D5D5D"/>
                </a:solidFill>
                <a:latin typeface="Open Sans"/>
                <a:ea typeface="Open Sans"/>
                <a:cs typeface="Open Sans"/>
                <a:sym typeface="Open Sans"/>
              </a:rPr>
              <a:t>Our Ask</a:t>
            </a:r>
            <a:endParaRPr b="1" i="0" sz="1500" u="none" cap="none" strike="noStrike">
              <a:solidFill>
                <a:srgbClr val="5D5D5D"/>
              </a:solidFill>
              <a:latin typeface="Open Sans"/>
              <a:ea typeface="Open Sans"/>
              <a:cs typeface="Open Sans"/>
              <a:sym typeface="Open Sans"/>
            </a:endParaRPr>
          </a:p>
          <a:p>
            <a:pPr indent="-323850" lvl="0" marL="457200" marR="0" rtl="0" algn="l">
              <a:lnSpc>
                <a:spcPct val="100000"/>
              </a:lnSpc>
              <a:spcBef>
                <a:spcPts val="0"/>
              </a:spcBef>
              <a:spcAft>
                <a:spcPts val="0"/>
              </a:spcAft>
              <a:buClr>
                <a:srgbClr val="5D5D5D"/>
              </a:buClr>
              <a:buSzPts val="1500"/>
              <a:buFont typeface="Open Sans"/>
              <a:buChar char="-"/>
            </a:pPr>
            <a:r>
              <a:rPr b="1" i="0" lang="en" sz="1500" u="none" cap="none" strike="noStrike">
                <a:solidFill>
                  <a:srgbClr val="5D5D5D"/>
                </a:solidFill>
                <a:latin typeface="Open Sans"/>
                <a:ea typeface="Open Sans"/>
                <a:cs typeface="Open Sans"/>
                <a:sym typeface="Open Sans"/>
              </a:rPr>
              <a:t>1M USD</a:t>
            </a:r>
            <a:endParaRPr b="1" i="0" sz="1500" u="none" cap="none" strike="noStrike">
              <a:solidFill>
                <a:srgbClr val="5D5D5D"/>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5D5D5D"/>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5D5D5D"/>
                </a:solidFill>
                <a:latin typeface="Open Sans Light"/>
                <a:ea typeface="Open Sans Light"/>
                <a:cs typeface="Open Sans Light"/>
                <a:sym typeface="Open Sans Light"/>
              </a:rPr>
              <a:t>Key Milestone</a:t>
            </a:r>
            <a:endParaRPr b="0" i="0" sz="15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1" i="0" lang="en" sz="1200" u="none" cap="none" strike="noStrike">
                <a:solidFill>
                  <a:srgbClr val="5D5D5D"/>
                </a:solidFill>
                <a:latin typeface="Open Sans"/>
                <a:ea typeface="Open Sans"/>
                <a:cs typeface="Open Sans"/>
                <a:sym typeface="Open Sans"/>
              </a:rPr>
              <a:t>Breakeven</a:t>
            </a:r>
            <a:r>
              <a:rPr b="0" i="0" lang="en" sz="1200" u="none" cap="none" strike="noStrike">
                <a:solidFill>
                  <a:srgbClr val="5D5D5D"/>
                </a:solidFill>
                <a:latin typeface="Open Sans Light"/>
                <a:ea typeface="Open Sans Light"/>
                <a:cs typeface="Open Sans Light"/>
                <a:sym typeface="Open Sans Light"/>
              </a:rPr>
              <a:t>: </a:t>
            </a:r>
            <a:r>
              <a:rPr b="1" i="0" lang="en" sz="1200" u="none" cap="none" strike="noStrike">
                <a:solidFill>
                  <a:srgbClr val="5D5D5D"/>
                </a:solidFill>
                <a:latin typeface="Open Sans"/>
                <a:ea typeface="Open Sans"/>
                <a:cs typeface="Open Sans"/>
                <a:sym typeface="Open Sans"/>
              </a:rPr>
              <a:t>Q4 2025</a:t>
            </a:r>
            <a:endParaRPr b="1" i="0" sz="1500" u="none" cap="none" strike="noStrike">
              <a:solidFill>
                <a:srgbClr val="5D5D5D"/>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5D5D5D"/>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5D5D5D"/>
                </a:solidFill>
                <a:latin typeface="Open Sans Light"/>
                <a:ea typeface="Open Sans Light"/>
                <a:cs typeface="Open Sans Light"/>
                <a:sym typeface="Open Sans Light"/>
              </a:rPr>
              <a:t>Highlights:</a:t>
            </a:r>
            <a:endParaRPr b="0" i="0" sz="15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0" i="0" lang="en" sz="1200" u="none" cap="none" strike="noStrike">
                <a:solidFill>
                  <a:srgbClr val="5D5D5D"/>
                </a:solidFill>
                <a:latin typeface="Open Sans Light"/>
                <a:ea typeface="Open Sans Light"/>
                <a:cs typeface="Open Sans Light"/>
                <a:sym typeface="Open Sans Light"/>
              </a:rPr>
              <a:t>Tight Control on Costs</a:t>
            </a:r>
            <a:endParaRPr b="0" i="0" sz="12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0" i="0" lang="en" sz="1200" u="none" cap="none" strike="noStrike">
                <a:solidFill>
                  <a:srgbClr val="5D5D5D"/>
                </a:solidFill>
                <a:latin typeface="Open Sans Light"/>
                <a:ea typeface="Open Sans Light"/>
                <a:cs typeface="Open Sans Light"/>
                <a:sym typeface="Open Sans Light"/>
              </a:rPr>
              <a:t>Urgent Need</a:t>
            </a:r>
            <a:endParaRPr b="0" i="0" sz="12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0" i="0" lang="en" sz="1200" u="none" cap="none" strike="noStrike">
                <a:solidFill>
                  <a:srgbClr val="5D5D5D"/>
                </a:solidFill>
                <a:latin typeface="Open Sans Light"/>
                <a:ea typeface="Open Sans Light"/>
                <a:cs typeface="Open Sans Light"/>
                <a:sym typeface="Open Sans Light"/>
              </a:rPr>
              <a:t>Global Market</a:t>
            </a:r>
            <a:endParaRPr b="0" i="0" sz="12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0" i="0" lang="en" sz="1200" u="none" cap="none" strike="noStrike">
                <a:solidFill>
                  <a:srgbClr val="5D5D5D"/>
                </a:solidFill>
                <a:latin typeface="Open Sans Light"/>
                <a:ea typeface="Open Sans Light"/>
                <a:cs typeface="Open Sans Light"/>
                <a:sym typeface="Open Sans Light"/>
              </a:rPr>
              <a:t>High Margins </a:t>
            </a:r>
            <a:endParaRPr b="0" i="0" sz="1200" u="none" cap="none" strike="noStrike">
              <a:solidFill>
                <a:srgbClr val="5D5D5D"/>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rgbClr val="5D5D5D"/>
              </a:buClr>
              <a:buSzPts val="1200"/>
              <a:buFont typeface="Open Sans Light"/>
              <a:buChar char="-"/>
            </a:pPr>
            <a:r>
              <a:rPr b="0" i="0" lang="en" sz="1200" u="none" cap="none" strike="noStrike">
                <a:solidFill>
                  <a:srgbClr val="5D5D5D"/>
                </a:solidFill>
                <a:latin typeface="Open Sans Light"/>
                <a:ea typeface="Open Sans Light"/>
                <a:cs typeface="Open Sans Light"/>
                <a:sym typeface="Open Sans Light"/>
              </a:rPr>
              <a:t>Sticky Business</a:t>
            </a:r>
            <a:endParaRPr b="0" i="0" sz="1200" u="none" cap="none" strike="noStrike">
              <a:solidFill>
                <a:srgbClr val="5D5D5D"/>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8"/>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SzPts val="3300"/>
              <a:buNone/>
            </a:pPr>
            <a:r>
              <a:rPr lang="en"/>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9"/>
          <p:cNvSpPr txBox="1"/>
          <p:nvPr>
            <p:ph idx="2" type="body"/>
          </p:nvPr>
        </p:nvSpPr>
        <p:spPr>
          <a:xfrm>
            <a:off x="1788326" y="867975"/>
            <a:ext cx="4956600" cy="484500"/>
          </a:xfrm>
          <a:prstGeom prst="rect">
            <a:avLst/>
          </a:prstGeom>
          <a:noFill/>
          <a:ln>
            <a:noFill/>
          </a:ln>
        </p:spPr>
        <p:txBody>
          <a:bodyPr anchorCtr="0" anchor="ctr" bIns="34275" lIns="34275" spcFirstLastPara="1" rIns="34275" wrap="square" tIns="34275">
            <a:normAutofit fontScale="77500"/>
          </a:bodyPr>
          <a:lstStyle/>
          <a:p>
            <a:pPr indent="0" lvl="0" marL="0" rtl="0" algn="l">
              <a:lnSpc>
                <a:spcPct val="90000"/>
              </a:lnSpc>
              <a:spcBef>
                <a:spcPts val="800"/>
              </a:spcBef>
              <a:spcAft>
                <a:spcPts val="0"/>
              </a:spcAft>
              <a:buSzPct val="129032"/>
              <a:buNone/>
            </a:pPr>
            <a:r>
              <a:rPr lang="en"/>
              <a:t>Mean Squared Error for Tokyo Backtests</a:t>
            </a:r>
            <a:endParaRPr/>
          </a:p>
        </p:txBody>
      </p:sp>
      <p:pic>
        <p:nvPicPr>
          <p:cNvPr id="297" name="Google Shape;297;p19"/>
          <p:cNvPicPr preferRelativeResize="0"/>
          <p:nvPr/>
        </p:nvPicPr>
        <p:blipFill rotWithShape="1">
          <a:blip r:embed="rId3">
            <a:alphaModFix/>
          </a:blip>
          <a:srcRect b="0" l="0" r="0" t="0"/>
          <a:stretch/>
        </p:blipFill>
        <p:spPr>
          <a:xfrm>
            <a:off x="1788325" y="1606750"/>
            <a:ext cx="4572001" cy="1497330"/>
          </a:xfrm>
          <a:prstGeom prst="rect">
            <a:avLst/>
          </a:prstGeom>
          <a:noFill/>
          <a:ln>
            <a:noFill/>
          </a:ln>
        </p:spPr>
      </p:pic>
      <p:pic>
        <p:nvPicPr>
          <p:cNvPr id="298" name="Google Shape;298;p19"/>
          <p:cNvPicPr preferRelativeResize="0"/>
          <p:nvPr/>
        </p:nvPicPr>
        <p:blipFill rotWithShape="1">
          <a:blip r:embed="rId4">
            <a:alphaModFix/>
          </a:blip>
          <a:srcRect b="0" l="0" r="0" t="0"/>
          <a:stretch/>
        </p:blipFill>
        <p:spPr>
          <a:xfrm>
            <a:off x="1788325" y="3203743"/>
            <a:ext cx="4572001" cy="1465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txBox="1"/>
          <p:nvPr>
            <p:ph idx="1" type="body"/>
          </p:nvPr>
        </p:nvSpPr>
        <p:spPr>
          <a:xfrm>
            <a:off x="1827700" y="1819950"/>
            <a:ext cx="3040800" cy="309000"/>
          </a:xfrm>
          <a:prstGeom prst="rect">
            <a:avLst/>
          </a:prstGeom>
          <a:noFill/>
          <a:ln>
            <a:noFill/>
          </a:ln>
        </p:spPr>
        <p:txBody>
          <a:bodyPr anchorCtr="0" anchor="t" bIns="34275" lIns="34275" spcFirstLastPara="1" rIns="34275" wrap="square" tIns="34275">
            <a:normAutofit/>
          </a:bodyPr>
          <a:lstStyle/>
          <a:p>
            <a:pPr indent="0" lvl="0" marL="0" rtl="0" algn="l">
              <a:lnSpc>
                <a:spcPct val="90000"/>
              </a:lnSpc>
              <a:spcBef>
                <a:spcPts val="0"/>
              </a:spcBef>
              <a:spcAft>
                <a:spcPts val="2000"/>
              </a:spcAft>
              <a:buSzPts val="1500"/>
              <a:buNone/>
            </a:pPr>
            <a:r>
              <a:rPr b="1" lang="en" sz="1200">
                <a:latin typeface="Open Sans"/>
                <a:ea typeface="Open Sans"/>
                <a:cs typeface="Open Sans"/>
                <a:sym typeface="Open Sans"/>
              </a:rPr>
              <a:t>Global warming is changing the world</a:t>
            </a:r>
            <a:endParaRPr sz="1200">
              <a:latin typeface="Open Sans"/>
              <a:ea typeface="Open Sans"/>
              <a:cs typeface="Open Sans"/>
              <a:sym typeface="Open Sans"/>
            </a:endParaRPr>
          </a:p>
        </p:txBody>
      </p:sp>
      <p:sp>
        <p:nvSpPr>
          <p:cNvPr id="136" name="Google Shape;136;p2"/>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sz="2400"/>
              <a:t>Motivation</a:t>
            </a:r>
            <a:endParaRPr sz="2400"/>
          </a:p>
        </p:txBody>
      </p:sp>
      <p:pic>
        <p:nvPicPr>
          <p:cNvPr id="137" name="Google Shape;137;p2"/>
          <p:cNvPicPr preferRelativeResize="0"/>
          <p:nvPr/>
        </p:nvPicPr>
        <p:blipFill rotWithShape="1">
          <a:blip r:embed="rId3">
            <a:alphaModFix/>
          </a:blip>
          <a:srcRect b="0" l="0" r="0" t="0"/>
          <a:stretch/>
        </p:blipFill>
        <p:spPr>
          <a:xfrm>
            <a:off x="5426825" y="2170150"/>
            <a:ext cx="3040849" cy="2256675"/>
          </a:xfrm>
          <a:prstGeom prst="rect">
            <a:avLst/>
          </a:prstGeom>
          <a:noFill/>
          <a:ln cap="flat" cmpd="sng" w="19050">
            <a:solidFill>
              <a:srgbClr val="000000"/>
            </a:solidFill>
            <a:prstDash val="solid"/>
            <a:round/>
            <a:headEnd len="sm" w="sm" type="none"/>
            <a:tailEnd len="sm" w="sm" type="none"/>
          </a:ln>
        </p:spPr>
      </p:pic>
      <p:sp>
        <p:nvSpPr>
          <p:cNvPr id="138" name="Google Shape;138;p2"/>
          <p:cNvSpPr txBox="1"/>
          <p:nvPr>
            <p:ph idx="1" type="body"/>
          </p:nvPr>
        </p:nvSpPr>
        <p:spPr>
          <a:xfrm>
            <a:off x="5426925" y="1821275"/>
            <a:ext cx="3040800" cy="309000"/>
          </a:xfrm>
          <a:prstGeom prst="rect">
            <a:avLst/>
          </a:prstGeom>
          <a:noFill/>
          <a:ln>
            <a:noFill/>
          </a:ln>
        </p:spPr>
        <p:txBody>
          <a:bodyPr anchorCtr="0" anchor="t" bIns="34275" lIns="34275" spcFirstLastPara="1" rIns="34275" wrap="square" tIns="34275">
            <a:normAutofit/>
          </a:bodyPr>
          <a:lstStyle/>
          <a:p>
            <a:pPr indent="0" lvl="0" marL="0" rtl="0" algn="ctr">
              <a:lnSpc>
                <a:spcPct val="90000"/>
              </a:lnSpc>
              <a:spcBef>
                <a:spcPts val="0"/>
              </a:spcBef>
              <a:spcAft>
                <a:spcPts val="2000"/>
              </a:spcAft>
              <a:buSzPts val="1500"/>
              <a:buNone/>
            </a:pPr>
            <a:r>
              <a:rPr b="1" lang="en" sz="1200">
                <a:latin typeface="Open Sans"/>
                <a:ea typeface="Open Sans"/>
                <a:cs typeface="Open Sans"/>
                <a:sym typeface="Open Sans"/>
              </a:rPr>
              <a:t>Global average temperature is rising </a:t>
            </a:r>
            <a:endParaRPr sz="1200">
              <a:latin typeface="Open Sans"/>
              <a:ea typeface="Open Sans"/>
              <a:cs typeface="Open Sans"/>
              <a:sym typeface="Open Sans"/>
            </a:endParaRPr>
          </a:p>
        </p:txBody>
      </p:sp>
      <p:pic>
        <p:nvPicPr>
          <p:cNvPr id="139" name="Google Shape;139;p2"/>
          <p:cNvPicPr preferRelativeResize="0"/>
          <p:nvPr/>
        </p:nvPicPr>
        <p:blipFill rotWithShape="1">
          <a:blip r:embed="rId4">
            <a:alphaModFix/>
          </a:blip>
          <a:srcRect b="0" l="0" r="0" t="0"/>
          <a:stretch/>
        </p:blipFill>
        <p:spPr>
          <a:xfrm>
            <a:off x="1846475" y="2155125"/>
            <a:ext cx="3040850" cy="22566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txBox="1"/>
          <p:nvPr>
            <p:ph idx="1" type="body"/>
          </p:nvPr>
        </p:nvSpPr>
        <p:spPr>
          <a:xfrm>
            <a:off x="1788327" y="867975"/>
            <a:ext cx="56412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Key Company Positions</a:t>
            </a:r>
            <a:endParaRPr/>
          </a:p>
        </p:txBody>
      </p:sp>
      <p:graphicFrame>
        <p:nvGraphicFramePr>
          <p:cNvPr id="304" name="Google Shape;304;p20"/>
          <p:cNvGraphicFramePr/>
          <p:nvPr/>
        </p:nvGraphicFramePr>
        <p:xfrm>
          <a:off x="1640275" y="1648475"/>
          <a:ext cx="3000000" cy="3000000"/>
        </p:xfrm>
        <a:graphic>
          <a:graphicData uri="http://schemas.openxmlformats.org/drawingml/2006/table">
            <a:tbl>
              <a:tblPr>
                <a:noFill/>
                <a:tableStyleId>{BA4F9BC9-0646-4DB2-B03F-57E10402B0FE}</a:tableStyleId>
              </a:tblPr>
              <a:tblGrid>
                <a:gridCol w="2039025"/>
                <a:gridCol w="1580475"/>
                <a:gridCol w="1560550"/>
                <a:gridCol w="20589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Title</a:t>
                      </a:r>
                      <a:endParaRPr sz="1400" u="none" cap="none" strike="noStrike"/>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Name</a:t>
                      </a:r>
                      <a:endParaRPr sz="14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Monthly Salary</a:t>
                      </a:r>
                      <a:endParaRPr sz="1400" u="none" cap="none" strike="noStrike"/>
                    </a:p>
                    <a:p>
                      <a:pPr indent="0" lvl="0" marL="0" marR="0" rtl="0" algn="ctr">
                        <a:lnSpc>
                          <a:spcPct val="100000"/>
                        </a:lnSpc>
                        <a:spcBef>
                          <a:spcPts val="0"/>
                        </a:spcBef>
                        <a:spcAft>
                          <a:spcPts val="0"/>
                        </a:spcAft>
                        <a:buClr>
                          <a:srgbClr val="000000"/>
                        </a:buClr>
                        <a:buSzPts val="1200"/>
                        <a:buFont typeface="Arial"/>
                        <a:buNone/>
                      </a:pPr>
                      <a:r>
                        <a:rPr lang="en" sz="1200" u="none" cap="none" strike="noStrike"/>
                        <a:t>(first year)</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Company Ownership</a:t>
                      </a:r>
                      <a:endParaRPr sz="1400" u="none" cap="none" strike="noStrike"/>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Program Manager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Nitin Chandola</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Data Scientist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Chad Merrill</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Data Engineer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Nithin Manjooran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UI Engineer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Praneet Yavagal</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Product Manager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Sahil Somani</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HR &amp; Legal Services - Outsourced</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Outsourced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N/A</a:t>
                      </a:r>
                      <a:endParaRPr sz="1400" u="none" cap="none" strike="noStrike"/>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1"/>
          <p:cNvSpPr txBox="1"/>
          <p:nvPr>
            <p:ph idx="1" type="body"/>
          </p:nvPr>
        </p:nvSpPr>
        <p:spPr>
          <a:xfrm>
            <a:off x="1788327" y="867975"/>
            <a:ext cx="5641200" cy="484500"/>
          </a:xfrm>
          <a:prstGeom prst="rect">
            <a:avLst/>
          </a:prstGeom>
          <a:noFill/>
          <a:ln>
            <a:noFill/>
          </a:ln>
        </p:spPr>
        <p:txBody>
          <a:bodyPr anchorCtr="0" anchor="ctr" bIns="34275" lIns="34275" spcFirstLastPara="1" rIns="34275" wrap="square" tIns="34275">
            <a:normAutofit fontScale="77500"/>
          </a:bodyPr>
          <a:lstStyle/>
          <a:p>
            <a:pPr indent="0" lvl="0" marL="0" rtl="0" algn="l">
              <a:lnSpc>
                <a:spcPct val="90000"/>
              </a:lnSpc>
              <a:spcBef>
                <a:spcPts val="800"/>
              </a:spcBef>
              <a:spcAft>
                <a:spcPts val="0"/>
              </a:spcAft>
              <a:buSzPct val="129032"/>
              <a:buNone/>
            </a:pPr>
            <a:r>
              <a:rPr lang="en"/>
              <a:t>High-Level Financials (Quarterly Estimation)</a:t>
            </a:r>
            <a:endParaRPr/>
          </a:p>
        </p:txBody>
      </p:sp>
      <p:graphicFrame>
        <p:nvGraphicFramePr>
          <p:cNvPr id="310" name="Google Shape;310;p21"/>
          <p:cNvGraphicFramePr/>
          <p:nvPr/>
        </p:nvGraphicFramePr>
        <p:xfrm>
          <a:off x="1640275" y="1648475"/>
          <a:ext cx="3000000" cy="3000000"/>
        </p:xfrm>
        <a:graphic>
          <a:graphicData uri="http://schemas.openxmlformats.org/drawingml/2006/table">
            <a:tbl>
              <a:tblPr>
                <a:noFill/>
                <a:tableStyleId>{BA4F9BC9-0646-4DB2-B03F-57E10402B0FE}</a:tableStyleId>
              </a:tblPr>
              <a:tblGrid>
                <a:gridCol w="3003150"/>
                <a:gridCol w="660225"/>
                <a:gridCol w="637625"/>
                <a:gridCol w="622050"/>
                <a:gridCol w="756575"/>
                <a:gridCol w="764150"/>
                <a:gridCol w="775325"/>
              </a:tblGrid>
              <a:tr h="3810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Item</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Q2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2024</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Q4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2024</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Q2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2025</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Q4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2025</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Q2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2026</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Q4 </a:t>
                      </a:r>
                      <a:endParaRPr b="1" sz="1200" u="none" cap="none" strike="noStrike"/>
                    </a:p>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2026</a:t>
                      </a:r>
                      <a:endParaRPr b="1" sz="1200" u="none" cap="none" strike="noStrike"/>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Salary</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$30k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$30k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$75k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$175k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Cloud Infrastructure</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$70k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$150k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$175k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$225k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Other Operating Expenses (Office space, equipment, utilities, marketing, etc.)</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$70k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$125k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$125k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Sub-Total</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$150k</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$300k</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$350k</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$500k</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$550k</a:t>
                      </a:r>
                      <a:endParaRPr sz="1200" u="none" cap="none" strike="noStrike"/>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Contingency (20%)</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$30k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$40k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$60k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$70k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$110k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Total</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$180k</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$240k</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$360k</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$420k</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$600k</a:t>
                      </a:r>
                      <a:endParaRPr b="1"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$660k</a:t>
                      </a:r>
                      <a:endParaRPr b="1" sz="1200" u="none" cap="none" strike="noStrike"/>
                    </a:p>
                  </a:txBody>
                  <a:tcPr marT="91425" marB="91425" marR="91425" marL="91425">
                    <a:solidFill>
                      <a:schemeClr val="dk2"/>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Cumulative Burn</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$180k</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$420k</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$780k</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$1,200k</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$1,800k</a:t>
                      </a:r>
                      <a:endParaRPr sz="1200" u="none" cap="none" strike="noStrike"/>
                    </a:p>
                  </a:txBody>
                  <a:tcPr marT="91425" marB="91425" marR="91425" marL="91425">
                    <a:solidFill>
                      <a:schemeClr val="dk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$2,460k</a:t>
                      </a:r>
                      <a:endParaRPr sz="1200" u="none" cap="none" strike="noStrike"/>
                    </a:p>
                  </a:txBody>
                  <a:tcPr marT="91425" marB="91425" marR="91425" marL="91425">
                    <a:solidFill>
                      <a:schemeClr val="dk2"/>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2"/>
          <p:cNvSpPr txBox="1"/>
          <p:nvPr>
            <p:ph idx="1" type="body"/>
          </p:nvPr>
        </p:nvSpPr>
        <p:spPr>
          <a:xfrm>
            <a:off x="1788327" y="867975"/>
            <a:ext cx="5641200" cy="484500"/>
          </a:xfrm>
          <a:prstGeom prst="rect">
            <a:avLst/>
          </a:prstGeom>
          <a:noFill/>
          <a:ln>
            <a:noFill/>
          </a:ln>
        </p:spPr>
        <p:txBody>
          <a:bodyPr anchorCtr="0" anchor="ctr" bIns="34275" lIns="34275" spcFirstLastPara="1" rIns="34275" wrap="square" tIns="34275">
            <a:normAutofit fontScale="85000"/>
          </a:bodyPr>
          <a:lstStyle/>
          <a:p>
            <a:pPr indent="0" lvl="0" marL="0" rtl="0" algn="l">
              <a:lnSpc>
                <a:spcPct val="90000"/>
              </a:lnSpc>
              <a:spcBef>
                <a:spcPts val="800"/>
              </a:spcBef>
              <a:spcAft>
                <a:spcPts val="0"/>
              </a:spcAft>
              <a:buSzPct val="117647"/>
              <a:buNone/>
            </a:pPr>
            <a:r>
              <a:rPr lang="en"/>
              <a:t>Estimated Revenue Generation (Quarterly)</a:t>
            </a:r>
            <a:endParaRPr/>
          </a:p>
        </p:txBody>
      </p:sp>
      <p:graphicFrame>
        <p:nvGraphicFramePr>
          <p:cNvPr id="316" name="Google Shape;316;p22"/>
          <p:cNvGraphicFramePr/>
          <p:nvPr/>
        </p:nvGraphicFramePr>
        <p:xfrm>
          <a:off x="1640275" y="1648475"/>
          <a:ext cx="3000000" cy="3000000"/>
        </p:xfrm>
        <a:graphic>
          <a:graphicData uri="http://schemas.openxmlformats.org/drawingml/2006/table">
            <a:tbl>
              <a:tblPr>
                <a:noFill/>
                <a:tableStyleId>{BA4F9BC9-0646-4DB2-B03F-57E10402B0FE}</a:tableStyleId>
              </a:tblPr>
              <a:tblGrid>
                <a:gridCol w="1372275"/>
                <a:gridCol w="1412050"/>
                <a:gridCol w="960475"/>
                <a:gridCol w="879200"/>
                <a:gridCol w="934825"/>
                <a:gridCol w="815175"/>
                <a:gridCol w="865025"/>
              </a:tblGrid>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User Group</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Q2 2024</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Q4 2024</a:t>
                      </a:r>
                      <a:endParaRPr sz="1200" u="none" cap="none" strike="noStrike"/>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Q2 2025</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Q4 2025</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Q2 2026</a:t>
                      </a:r>
                      <a:endParaRPr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Q4 2026</a:t>
                      </a:r>
                      <a:endParaRPr sz="1200" u="none" cap="none" strike="noStrike"/>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Individual users</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t>Product Not Launched Yet</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$10k</a:t>
                      </a:r>
                      <a:endParaRPr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$50k</a:t>
                      </a:r>
                      <a:endParaRPr sz="12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$400k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$500k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Government user</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t>– same –</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$5k</a:t>
                      </a:r>
                      <a:endParaRPr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$20k</a:t>
                      </a:r>
                      <a:endParaRPr sz="12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$80k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$160k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Business users</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t>– same –</a:t>
                      </a:r>
                      <a:endParaRPr sz="10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$5k</a:t>
                      </a:r>
                      <a:endParaRPr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$50k</a:t>
                      </a:r>
                      <a:endParaRPr sz="1200" u="none" cap="none" strike="noStrike"/>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$200k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$400k</a:t>
                      </a:r>
                      <a:endParaRPr sz="12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t>$500k</a:t>
                      </a:r>
                      <a:endParaRPr sz="12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b="1" lang="en" sz="1200" u="none" cap="none" strike="noStrike"/>
                        <a:t>Total</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$0</a:t>
                      </a:r>
                      <a:endParaRPr b="1" sz="1200" u="none" cap="none" strike="noStrike"/>
                    </a:p>
                  </a:txBody>
                  <a:tcPr marT="91425" marB="91425" marR="91425" marL="91425">
                    <a:lnR cap="flat" cmpd="sng" w="9525">
                      <a:solidFill>
                        <a:srgbClr val="9E9E9E"/>
                      </a:solidFill>
                      <a:prstDash val="solid"/>
                      <a:round/>
                      <a:headEnd len="sm" w="sm" type="none"/>
                      <a:tailEnd len="sm" w="sm" type="none"/>
                    </a:lnR>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$20k</a:t>
                      </a:r>
                      <a:endParaRPr b="1" sz="12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$120k</a:t>
                      </a:r>
                      <a:endParaRPr b="1" sz="1200" u="none" cap="none" strike="noStrike"/>
                    </a:p>
                  </a:txBody>
                  <a:tcPr marT="91425" marB="91425" marR="91425" marL="91425">
                    <a:lnL cap="flat" cmpd="sng" w="9525">
                      <a:solidFill>
                        <a:srgbClr val="9E9E9E"/>
                      </a:solidFill>
                      <a:prstDash val="solid"/>
                      <a:round/>
                      <a:headEnd len="sm" w="sm" type="none"/>
                      <a:tailEnd len="sm" w="sm" type="none"/>
                    </a:lnL>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$480k</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$960k</a:t>
                      </a:r>
                      <a:endParaRPr b="1" sz="1200" u="none" cap="none" strike="noStrike"/>
                    </a:p>
                  </a:txBody>
                  <a:tcPr marT="91425" marB="91425" marR="91425" marL="91425">
                    <a:solidFill>
                      <a:schemeClr val="lt2"/>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t>$1,200k</a:t>
                      </a:r>
                      <a:endParaRPr b="1" sz="1200" u="none" cap="none" strike="noStrike"/>
                    </a:p>
                  </a:txBody>
                  <a:tcPr marT="91425" marB="91425" marR="91425" marL="91425">
                    <a:solidFill>
                      <a:schemeClr val="lt2"/>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3"/>
          <p:cNvSpPr txBox="1"/>
          <p:nvPr>
            <p:ph idx="1" type="body"/>
          </p:nvPr>
        </p:nvSpPr>
        <p:spPr>
          <a:xfrm>
            <a:off x="2365772" y="2283619"/>
            <a:ext cx="4412400" cy="576300"/>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SzPts val="3300"/>
              <a:buNone/>
            </a:pPr>
            <a:r>
              <a:rPr lang="en"/>
              <a:t>Thank You!</a:t>
            </a:r>
            <a:endParaRPr/>
          </a:p>
          <a:p>
            <a:pPr indent="0" lvl="0" marL="0" rtl="0" algn="ctr">
              <a:lnSpc>
                <a:spcPct val="100000"/>
              </a:lnSpc>
              <a:spcBef>
                <a:spcPts val="0"/>
              </a:spcBef>
              <a:spcAft>
                <a:spcPts val="0"/>
              </a:spcAft>
              <a:buSzPts val="3300"/>
              <a:buNone/>
            </a:pPr>
            <a:r>
              <a:t/>
            </a:r>
            <a:endParaRPr/>
          </a:p>
          <a:p>
            <a:pPr indent="0" lvl="0" marL="0" rtl="0" algn="ctr">
              <a:lnSpc>
                <a:spcPct val="100000"/>
              </a:lnSpc>
              <a:spcBef>
                <a:spcPts val="0"/>
              </a:spcBef>
              <a:spcAft>
                <a:spcPts val="0"/>
              </a:spcAft>
              <a:buSzPts val="3300"/>
              <a:buNone/>
            </a:pPr>
            <a:r>
              <a:rPr lang="en" sz="1800"/>
              <a:t>Have Questions? </a:t>
            </a:r>
            <a:endParaRPr sz="1800"/>
          </a:p>
          <a:p>
            <a:pPr indent="0" lvl="0" marL="0" rtl="0" algn="ctr">
              <a:lnSpc>
                <a:spcPct val="100000"/>
              </a:lnSpc>
              <a:spcBef>
                <a:spcPts val="0"/>
              </a:spcBef>
              <a:spcAft>
                <a:spcPts val="0"/>
              </a:spcAft>
              <a:buSzPts val="3300"/>
              <a:buNone/>
            </a:pPr>
            <a:r>
              <a:rPr lang="en" sz="1800"/>
              <a:t>Send us an email at investments@climatecompass.com</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
          <p:cNvSpPr txBox="1"/>
          <p:nvPr>
            <p:ph idx="1" type="body"/>
          </p:nvPr>
        </p:nvSpPr>
        <p:spPr>
          <a:xfrm>
            <a:off x="1795479" y="634000"/>
            <a:ext cx="69066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sz="2400"/>
              <a:t>Case of Rising Sea Levels - Bangkok, Thailand</a:t>
            </a:r>
            <a:endParaRPr sz="2400"/>
          </a:p>
        </p:txBody>
      </p:sp>
      <p:pic>
        <p:nvPicPr>
          <p:cNvPr id="145" name="Google Shape;145;p3"/>
          <p:cNvPicPr preferRelativeResize="0"/>
          <p:nvPr/>
        </p:nvPicPr>
        <p:blipFill rotWithShape="1">
          <a:blip r:embed="rId3">
            <a:alphaModFix/>
          </a:blip>
          <a:srcRect b="0" l="0" r="0" t="0"/>
          <a:stretch/>
        </p:blipFill>
        <p:spPr>
          <a:xfrm>
            <a:off x="1795475" y="1499500"/>
            <a:ext cx="3184225" cy="2075475"/>
          </a:xfrm>
          <a:prstGeom prst="rect">
            <a:avLst/>
          </a:prstGeom>
          <a:noFill/>
          <a:ln>
            <a:noFill/>
          </a:ln>
        </p:spPr>
      </p:pic>
      <p:pic>
        <p:nvPicPr>
          <p:cNvPr id="146" name="Google Shape;146;p3"/>
          <p:cNvPicPr preferRelativeResize="0"/>
          <p:nvPr/>
        </p:nvPicPr>
        <p:blipFill rotWithShape="1">
          <a:blip r:embed="rId4">
            <a:alphaModFix/>
          </a:blip>
          <a:srcRect b="0" l="0" r="0" t="0"/>
          <a:stretch/>
        </p:blipFill>
        <p:spPr>
          <a:xfrm>
            <a:off x="5463649" y="1499500"/>
            <a:ext cx="3184216" cy="2075475"/>
          </a:xfrm>
          <a:prstGeom prst="rect">
            <a:avLst/>
          </a:prstGeom>
          <a:noFill/>
          <a:ln>
            <a:noFill/>
          </a:ln>
        </p:spPr>
      </p:pic>
      <p:sp>
        <p:nvSpPr>
          <p:cNvPr id="147" name="Google Shape;147;p3"/>
          <p:cNvSpPr txBox="1"/>
          <p:nvPr/>
        </p:nvSpPr>
        <p:spPr>
          <a:xfrm>
            <a:off x="5463650" y="3651175"/>
            <a:ext cx="3184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111111"/>
                </a:solidFill>
                <a:highlight>
                  <a:srgbClr val="FFFFFF"/>
                </a:highlight>
                <a:latin typeface="Times New Roman"/>
                <a:ea typeface="Times New Roman"/>
                <a:cs typeface="Times New Roman"/>
                <a:sym typeface="Times New Roman"/>
              </a:rPr>
              <a:t>Sea Level Rise Projections by 2100 - 3m to  5m. </a:t>
            </a:r>
            <a:endParaRPr b="0" i="1" sz="1000" u="none" cap="none" strike="noStrike">
              <a:solidFill>
                <a:srgbClr val="11111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1" sz="1000" u="none" cap="none" strike="noStrike">
              <a:solidFill>
                <a:srgbClr val="11111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111111"/>
                </a:solidFill>
                <a:highlight>
                  <a:srgbClr val="FFFFFF"/>
                </a:highlight>
                <a:latin typeface="Times New Roman"/>
                <a:ea typeface="Times New Roman"/>
                <a:cs typeface="Times New Roman"/>
                <a:sym typeface="Times New Roman"/>
              </a:rPr>
              <a:t>[source: Earth.Org]</a:t>
            </a:r>
            <a:endParaRPr b="0" i="1" sz="1000" u="none" cap="none" strike="noStrike">
              <a:solidFill>
                <a:srgbClr val="111111"/>
              </a:solidFill>
              <a:highlight>
                <a:srgbClr val="FFFFFF"/>
              </a:highlight>
              <a:latin typeface="Times New Roman"/>
              <a:ea typeface="Times New Roman"/>
              <a:cs typeface="Times New Roman"/>
              <a:sym typeface="Times New Roman"/>
            </a:endParaRPr>
          </a:p>
        </p:txBody>
      </p:sp>
      <p:sp>
        <p:nvSpPr>
          <p:cNvPr id="148" name="Google Shape;148;p3"/>
          <p:cNvSpPr txBox="1"/>
          <p:nvPr/>
        </p:nvSpPr>
        <p:spPr>
          <a:xfrm>
            <a:off x="1806050" y="3651175"/>
            <a:ext cx="3247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111111"/>
                </a:solidFill>
                <a:highlight>
                  <a:srgbClr val="FFFFFF"/>
                </a:highlight>
                <a:latin typeface="Times New Roman"/>
                <a:ea typeface="Times New Roman"/>
                <a:cs typeface="Times New Roman"/>
                <a:sym typeface="Times New Roman"/>
              </a:rPr>
              <a:t>Bangkok: 2011 - 20% of city underwater. 100s dead.</a:t>
            </a:r>
            <a:endParaRPr b="0" i="1" sz="1000" u="none" cap="none" strike="noStrike">
              <a:solidFill>
                <a:srgbClr val="11111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t/>
            </a:r>
            <a:endParaRPr b="0" i="1" sz="1000" u="none" cap="none" strike="noStrike">
              <a:solidFill>
                <a:srgbClr val="111111"/>
              </a:solidFill>
              <a:highlight>
                <a:srgbClr val="FFFFFF"/>
              </a:highlight>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111111"/>
                </a:solidFill>
                <a:highlight>
                  <a:srgbClr val="FFFFFF"/>
                </a:highlight>
                <a:latin typeface="Times New Roman"/>
                <a:ea typeface="Times New Roman"/>
                <a:cs typeface="Times New Roman"/>
                <a:sym typeface="Times New Roman"/>
              </a:rPr>
              <a:t>[source: Earth.org]</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4"/>
          <p:cNvSpPr txBox="1"/>
          <p:nvPr>
            <p:ph idx="1" type="body"/>
          </p:nvPr>
        </p:nvSpPr>
        <p:spPr>
          <a:xfrm>
            <a:off x="1795479" y="634000"/>
            <a:ext cx="68715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sz="2400"/>
              <a:t>Disappearing Lakes and Melting Glaciers</a:t>
            </a:r>
            <a:endParaRPr sz="2400"/>
          </a:p>
        </p:txBody>
      </p:sp>
      <p:pic>
        <p:nvPicPr>
          <p:cNvPr id="154" name="Google Shape;154;p4"/>
          <p:cNvPicPr preferRelativeResize="0"/>
          <p:nvPr/>
        </p:nvPicPr>
        <p:blipFill rotWithShape="1">
          <a:blip r:embed="rId3">
            <a:alphaModFix/>
          </a:blip>
          <a:srcRect b="0" l="0" r="0" t="0"/>
          <a:stretch/>
        </p:blipFill>
        <p:spPr>
          <a:xfrm>
            <a:off x="1380799" y="1544375"/>
            <a:ext cx="3696901" cy="3200399"/>
          </a:xfrm>
          <a:prstGeom prst="rect">
            <a:avLst/>
          </a:prstGeom>
          <a:noFill/>
          <a:ln cap="flat" cmpd="sng" w="19050">
            <a:solidFill>
              <a:srgbClr val="000000"/>
            </a:solidFill>
            <a:prstDash val="solid"/>
            <a:round/>
            <a:headEnd len="sm" w="sm" type="none"/>
            <a:tailEnd len="sm" w="sm" type="none"/>
          </a:ln>
        </p:spPr>
      </p:pic>
      <p:sp>
        <p:nvSpPr>
          <p:cNvPr id="155" name="Google Shape;155;p4"/>
          <p:cNvSpPr txBox="1"/>
          <p:nvPr/>
        </p:nvSpPr>
        <p:spPr>
          <a:xfrm>
            <a:off x="1442275" y="1590675"/>
            <a:ext cx="677700" cy="415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Open Sans"/>
                <a:ea typeface="Open Sans"/>
                <a:cs typeface="Open Sans"/>
                <a:sym typeface="Open Sans"/>
              </a:rPr>
              <a:t>1989</a:t>
            </a:r>
            <a:endParaRPr b="1" i="0" sz="1500" u="none" cap="none" strike="noStrike">
              <a:solidFill>
                <a:schemeClr val="lt1"/>
              </a:solidFill>
              <a:latin typeface="Open Sans"/>
              <a:ea typeface="Open Sans"/>
              <a:cs typeface="Open Sans"/>
              <a:sym typeface="Open Sans"/>
            </a:endParaRPr>
          </a:p>
        </p:txBody>
      </p:sp>
      <p:sp>
        <p:nvSpPr>
          <p:cNvPr id="156" name="Google Shape;156;p4"/>
          <p:cNvSpPr txBox="1"/>
          <p:nvPr/>
        </p:nvSpPr>
        <p:spPr>
          <a:xfrm>
            <a:off x="3229425" y="1590675"/>
            <a:ext cx="677700" cy="4155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lt1"/>
                </a:solidFill>
                <a:latin typeface="Open Sans"/>
                <a:ea typeface="Open Sans"/>
                <a:cs typeface="Open Sans"/>
                <a:sym typeface="Open Sans"/>
              </a:rPr>
              <a:t>2014</a:t>
            </a:r>
            <a:endParaRPr b="1" i="0" sz="1500" u="none" cap="none" strike="noStrike">
              <a:solidFill>
                <a:schemeClr val="lt1"/>
              </a:solidFill>
              <a:latin typeface="Open Sans"/>
              <a:ea typeface="Open Sans"/>
              <a:cs typeface="Open Sans"/>
              <a:sym typeface="Open Sans"/>
            </a:endParaRPr>
          </a:p>
        </p:txBody>
      </p:sp>
      <p:pic>
        <p:nvPicPr>
          <p:cNvPr id="157" name="Google Shape;157;p4"/>
          <p:cNvPicPr preferRelativeResize="0"/>
          <p:nvPr/>
        </p:nvPicPr>
        <p:blipFill rotWithShape="1">
          <a:blip r:embed="rId4">
            <a:alphaModFix/>
          </a:blip>
          <a:srcRect b="50022" l="0" r="0" t="0"/>
          <a:stretch/>
        </p:blipFill>
        <p:spPr>
          <a:xfrm>
            <a:off x="5695100" y="1544375"/>
            <a:ext cx="2971800" cy="1600200"/>
          </a:xfrm>
          <a:prstGeom prst="rect">
            <a:avLst/>
          </a:prstGeom>
          <a:noFill/>
          <a:ln cap="flat" cmpd="sng" w="19050">
            <a:solidFill>
              <a:srgbClr val="000000"/>
            </a:solidFill>
            <a:prstDash val="solid"/>
            <a:round/>
            <a:headEnd len="sm" w="sm" type="none"/>
            <a:tailEnd len="sm" w="sm" type="none"/>
          </a:ln>
        </p:spPr>
      </p:pic>
      <p:pic>
        <p:nvPicPr>
          <p:cNvPr id="158" name="Google Shape;158;p4"/>
          <p:cNvPicPr preferRelativeResize="0"/>
          <p:nvPr/>
        </p:nvPicPr>
        <p:blipFill rotWithShape="1">
          <a:blip r:embed="rId4">
            <a:alphaModFix/>
          </a:blip>
          <a:srcRect b="0" l="0" r="0" t="50526"/>
          <a:stretch/>
        </p:blipFill>
        <p:spPr>
          <a:xfrm>
            <a:off x="5695100" y="3153800"/>
            <a:ext cx="2971800" cy="1600200"/>
          </a:xfrm>
          <a:prstGeom prst="rect">
            <a:avLst/>
          </a:prstGeom>
          <a:noFill/>
          <a:ln cap="flat" cmpd="sng" w="19050">
            <a:solidFill>
              <a:srgbClr val="000000"/>
            </a:solidFill>
            <a:prstDash val="solid"/>
            <a:round/>
            <a:headEnd len="sm" w="sm" type="none"/>
            <a:tailEnd len="sm" w="sm" type="none"/>
          </a:ln>
        </p:spPr>
      </p:pic>
      <p:sp>
        <p:nvSpPr>
          <p:cNvPr id="159" name="Google Shape;159;p4"/>
          <p:cNvSpPr txBox="1"/>
          <p:nvPr>
            <p:ph idx="1" type="body"/>
          </p:nvPr>
        </p:nvSpPr>
        <p:spPr>
          <a:xfrm>
            <a:off x="1751500" y="1286550"/>
            <a:ext cx="3040800" cy="309000"/>
          </a:xfrm>
          <a:prstGeom prst="rect">
            <a:avLst/>
          </a:prstGeom>
          <a:noFill/>
          <a:ln>
            <a:noFill/>
          </a:ln>
        </p:spPr>
        <p:txBody>
          <a:bodyPr anchorCtr="0" anchor="t" bIns="34275" lIns="34275" spcFirstLastPara="1" rIns="34275" wrap="square" tIns="34275">
            <a:normAutofit/>
          </a:bodyPr>
          <a:lstStyle/>
          <a:p>
            <a:pPr indent="0" lvl="0" marL="0" rtl="0" algn="l">
              <a:lnSpc>
                <a:spcPct val="90000"/>
              </a:lnSpc>
              <a:spcBef>
                <a:spcPts val="800"/>
              </a:spcBef>
              <a:spcAft>
                <a:spcPts val="0"/>
              </a:spcAft>
              <a:buSzPts val="2700"/>
              <a:buNone/>
            </a:pPr>
            <a:r>
              <a:rPr b="1" lang="en" sz="1200">
                <a:solidFill>
                  <a:schemeClr val="dk1"/>
                </a:solidFill>
                <a:latin typeface="Open Sans"/>
                <a:ea typeface="Open Sans"/>
                <a:cs typeface="Open Sans"/>
                <a:sym typeface="Open Sans"/>
              </a:rPr>
              <a:t>Aral Sea, Central Asia</a:t>
            </a:r>
            <a:endParaRPr b="1" sz="1200">
              <a:solidFill>
                <a:schemeClr val="dk1"/>
              </a:solidFill>
              <a:latin typeface="Open Sans"/>
              <a:ea typeface="Open Sans"/>
              <a:cs typeface="Open Sans"/>
              <a:sym typeface="Open Sans"/>
            </a:endParaRPr>
          </a:p>
        </p:txBody>
      </p:sp>
      <p:sp>
        <p:nvSpPr>
          <p:cNvPr id="160" name="Google Shape;160;p4"/>
          <p:cNvSpPr txBox="1"/>
          <p:nvPr>
            <p:ph idx="1" type="body"/>
          </p:nvPr>
        </p:nvSpPr>
        <p:spPr>
          <a:xfrm>
            <a:off x="5713900" y="1286550"/>
            <a:ext cx="3040800" cy="309000"/>
          </a:xfrm>
          <a:prstGeom prst="rect">
            <a:avLst/>
          </a:prstGeom>
          <a:noFill/>
          <a:ln>
            <a:noFill/>
          </a:ln>
        </p:spPr>
        <p:txBody>
          <a:bodyPr anchorCtr="0" anchor="t" bIns="34275" lIns="34275" spcFirstLastPara="1" rIns="34275" wrap="square" tIns="34275">
            <a:normAutofit/>
          </a:bodyPr>
          <a:lstStyle/>
          <a:p>
            <a:pPr indent="0" lvl="0" marL="0" rtl="0" algn="l">
              <a:lnSpc>
                <a:spcPct val="90000"/>
              </a:lnSpc>
              <a:spcBef>
                <a:spcPts val="800"/>
              </a:spcBef>
              <a:spcAft>
                <a:spcPts val="0"/>
              </a:spcAft>
              <a:buSzPts val="2700"/>
              <a:buNone/>
            </a:pPr>
            <a:r>
              <a:rPr b="1" lang="en" sz="1200">
                <a:latin typeface="Open Sans"/>
                <a:ea typeface="Open Sans"/>
                <a:cs typeface="Open Sans"/>
                <a:sym typeface="Open Sans"/>
              </a:rPr>
              <a:t>Muir Glacier, Alaska</a:t>
            </a:r>
            <a:endParaRPr b="1" sz="1200">
              <a:solidFill>
                <a:schemeClr val="dk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User Group 1: Individuals</a:t>
            </a:r>
            <a:endParaRPr/>
          </a:p>
        </p:txBody>
      </p:sp>
      <p:sp>
        <p:nvSpPr>
          <p:cNvPr id="166" name="Google Shape;166;p5"/>
          <p:cNvSpPr txBox="1"/>
          <p:nvPr>
            <p:ph idx="1" type="body"/>
          </p:nvPr>
        </p:nvSpPr>
        <p:spPr>
          <a:xfrm>
            <a:off x="1290950" y="1920475"/>
            <a:ext cx="3685800" cy="2822100"/>
          </a:xfrm>
          <a:prstGeom prst="rect">
            <a:avLst/>
          </a:prstGeom>
          <a:noFill/>
          <a:ln>
            <a:noFill/>
          </a:ln>
        </p:spPr>
        <p:txBody>
          <a:bodyPr anchorCtr="0" anchor="t" bIns="34275" lIns="34275" spcFirstLastPara="1" rIns="34275" wrap="square" tIns="34275">
            <a:noAutofit/>
          </a:bodyPr>
          <a:lstStyle/>
          <a:p>
            <a:pPr indent="-317500" lvl="0" marL="457200" rtl="0" algn="l">
              <a:lnSpc>
                <a:spcPct val="100000"/>
              </a:lnSpc>
              <a:spcBef>
                <a:spcPts val="0"/>
              </a:spcBef>
              <a:spcAft>
                <a:spcPts val="0"/>
              </a:spcAft>
              <a:buSzPts val="1400"/>
              <a:buChar char="-"/>
            </a:pPr>
            <a:r>
              <a:rPr lang="en" sz="1400"/>
              <a:t>Weather affects housing choice</a:t>
            </a:r>
            <a:br>
              <a:rPr lang="en" sz="1400"/>
            </a:br>
            <a:endParaRPr sz="1400"/>
          </a:p>
          <a:p>
            <a:pPr indent="-317500" lvl="0" marL="457200" rtl="0" algn="l">
              <a:lnSpc>
                <a:spcPct val="100000"/>
              </a:lnSpc>
              <a:spcBef>
                <a:spcPts val="0"/>
              </a:spcBef>
              <a:spcAft>
                <a:spcPts val="0"/>
              </a:spcAft>
              <a:buSzPts val="1400"/>
              <a:buChar char="-"/>
            </a:pPr>
            <a:r>
              <a:rPr lang="en" sz="1400"/>
              <a:t>Drivers: Retirement, Job Relocation, Safety, Lifestyle </a:t>
            </a:r>
            <a:br>
              <a:rPr lang="en" sz="1400"/>
            </a:br>
            <a:endParaRPr sz="1400"/>
          </a:p>
          <a:p>
            <a:pPr indent="-317500" lvl="0" marL="457200" rtl="0" algn="l">
              <a:lnSpc>
                <a:spcPct val="100000"/>
              </a:lnSpc>
              <a:spcBef>
                <a:spcPts val="0"/>
              </a:spcBef>
              <a:spcAft>
                <a:spcPts val="0"/>
              </a:spcAft>
              <a:buSzPts val="1400"/>
              <a:buChar char="-"/>
            </a:pPr>
            <a:r>
              <a:rPr b="1" lang="en" sz="1400">
                <a:latin typeface="Open Sans"/>
                <a:ea typeface="Open Sans"/>
                <a:cs typeface="Open Sans"/>
                <a:sym typeface="Open Sans"/>
              </a:rPr>
              <a:t>Primary Concern:</a:t>
            </a:r>
            <a:br>
              <a:rPr b="1" lang="en" sz="1400">
                <a:latin typeface="Open Sans"/>
                <a:ea typeface="Open Sans"/>
                <a:cs typeface="Open Sans"/>
                <a:sym typeface="Open Sans"/>
              </a:rPr>
            </a:br>
            <a:r>
              <a:rPr b="1" lang="en" sz="1400">
                <a:latin typeface="Open Sans"/>
                <a:ea typeface="Open Sans"/>
                <a:cs typeface="Open Sans"/>
                <a:sym typeface="Open Sans"/>
              </a:rPr>
              <a:t>Long-term quality of life</a:t>
            </a:r>
            <a:endParaRPr b="1" sz="1400">
              <a:latin typeface="Open Sans"/>
              <a:ea typeface="Open Sans"/>
              <a:cs typeface="Open Sans"/>
              <a:sym typeface="Open Sans"/>
            </a:endParaRPr>
          </a:p>
        </p:txBody>
      </p:sp>
      <p:pic>
        <p:nvPicPr>
          <p:cNvPr id="167" name="Google Shape;167;p5"/>
          <p:cNvPicPr preferRelativeResize="0"/>
          <p:nvPr/>
        </p:nvPicPr>
        <p:blipFill rotWithShape="1">
          <a:blip r:embed="rId3">
            <a:alphaModFix/>
          </a:blip>
          <a:srcRect b="0" l="0" r="0" t="0"/>
          <a:stretch/>
        </p:blipFill>
        <p:spPr>
          <a:xfrm>
            <a:off x="5625500" y="1821275"/>
            <a:ext cx="2706624" cy="248202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6"/>
          <p:cNvSpPr txBox="1"/>
          <p:nvPr>
            <p:ph idx="1" type="body"/>
          </p:nvPr>
        </p:nvSpPr>
        <p:spPr>
          <a:xfrm>
            <a:off x="5242125" y="1950300"/>
            <a:ext cx="3703200" cy="2781000"/>
          </a:xfrm>
          <a:prstGeom prst="rect">
            <a:avLst/>
          </a:prstGeom>
          <a:noFill/>
          <a:ln>
            <a:noFill/>
          </a:ln>
        </p:spPr>
        <p:txBody>
          <a:bodyPr anchorCtr="0" anchor="t" bIns="34275" lIns="34275" spcFirstLastPara="1" rIns="34275" wrap="square" tIns="34275">
            <a:noAutofit/>
          </a:bodyPr>
          <a:lstStyle/>
          <a:p>
            <a:pPr indent="-317500" lvl="0" marL="457200" rtl="0" algn="l">
              <a:lnSpc>
                <a:spcPct val="100000"/>
              </a:lnSpc>
              <a:spcBef>
                <a:spcPts val="0"/>
              </a:spcBef>
              <a:spcAft>
                <a:spcPts val="0"/>
              </a:spcAft>
              <a:buSzPts val="1400"/>
              <a:buChar char="-"/>
            </a:pPr>
            <a:r>
              <a:rPr lang="en" sz="1400"/>
              <a:t>Weather affects demography and business</a:t>
            </a:r>
            <a:br>
              <a:rPr lang="en" sz="1400"/>
            </a:br>
            <a:endParaRPr sz="1400"/>
          </a:p>
          <a:p>
            <a:pPr indent="-317500" lvl="0" marL="457200" rtl="0" algn="l">
              <a:lnSpc>
                <a:spcPct val="100000"/>
              </a:lnSpc>
              <a:spcBef>
                <a:spcPts val="0"/>
              </a:spcBef>
              <a:spcAft>
                <a:spcPts val="0"/>
              </a:spcAft>
              <a:buSzPts val="1400"/>
              <a:buChar char="-"/>
            </a:pPr>
            <a:r>
              <a:rPr lang="en" sz="1400"/>
              <a:t>Factors: residents quality of life, risk &amp; safety, cost of doing business</a:t>
            </a:r>
            <a:br>
              <a:rPr lang="en" sz="1400"/>
            </a:br>
            <a:endParaRPr sz="1400"/>
          </a:p>
          <a:p>
            <a:pPr indent="-317500" lvl="0" marL="457200" rtl="0" algn="l">
              <a:lnSpc>
                <a:spcPct val="100000"/>
              </a:lnSpc>
              <a:spcBef>
                <a:spcPts val="0"/>
              </a:spcBef>
              <a:spcAft>
                <a:spcPts val="0"/>
              </a:spcAft>
              <a:buSzPts val="1400"/>
              <a:buChar char="-"/>
            </a:pPr>
            <a:r>
              <a:rPr b="1" lang="en" sz="1400">
                <a:latin typeface="Open Sans"/>
                <a:ea typeface="Open Sans"/>
                <a:cs typeface="Open Sans"/>
                <a:sym typeface="Open Sans"/>
              </a:rPr>
              <a:t>Primary Concern:</a:t>
            </a:r>
            <a:br>
              <a:rPr b="1" lang="en" sz="1400">
                <a:latin typeface="Open Sans"/>
                <a:ea typeface="Open Sans"/>
                <a:cs typeface="Open Sans"/>
                <a:sym typeface="Open Sans"/>
              </a:rPr>
            </a:br>
            <a:r>
              <a:rPr b="1" lang="en" sz="1400">
                <a:latin typeface="Open Sans"/>
                <a:ea typeface="Open Sans"/>
                <a:cs typeface="Open Sans"/>
                <a:sym typeface="Open Sans"/>
              </a:rPr>
              <a:t>Future revenue and profit</a:t>
            </a:r>
            <a:endParaRPr b="1" sz="1400">
              <a:latin typeface="Open Sans"/>
              <a:ea typeface="Open Sans"/>
              <a:cs typeface="Open Sans"/>
              <a:sym typeface="Open Sans"/>
            </a:endParaRPr>
          </a:p>
          <a:p>
            <a:pPr indent="0" lvl="0" marL="0" rtl="0" algn="l">
              <a:lnSpc>
                <a:spcPct val="100000"/>
              </a:lnSpc>
              <a:spcBef>
                <a:spcPts val="1500"/>
              </a:spcBef>
              <a:spcAft>
                <a:spcPts val="1500"/>
              </a:spcAft>
              <a:buSzPts val="1500"/>
              <a:buNone/>
            </a:pPr>
            <a:r>
              <a:t/>
            </a:r>
            <a:endParaRPr sz="1400"/>
          </a:p>
        </p:txBody>
      </p:sp>
      <p:sp>
        <p:nvSpPr>
          <p:cNvPr id="173" name="Google Shape;173;p6"/>
          <p:cNvSpPr txBox="1"/>
          <p:nvPr>
            <p:ph idx="2" type="body"/>
          </p:nvPr>
        </p:nvSpPr>
        <p:spPr>
          <a:xfrm>
            <a:off x="1788329" y="867975"/>
            <a:ext cx="73923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User Group 2: Governments &amp; Companies</a:t>
            </a:r>
            <a:endParaRPr/>
          </a:p>
        </p:txBody>
      </p:sp>
      <p:pic>
        <p:nvPicPr>
          <p:cNvPr id="174" name="Google Shape;174;p6"/>
          <p:cNvPicPr preferRelativeResize="0"/>
          <p:nvPr/>
        </p:nvPicPr>
        <p:blipFill rotWithShape="1">
          <a:blip r:embed="rId3">
            <a:alphaModFix/>
          </a:blip>
          <a:srcRect b="0" l="24857" r="20172" t="0"/>
          <a:stretch/>
        </p:blipFill>
        <p:spPr>
          <a:xfrm>
            <a:off x="1962391" y="1820425"/>
            <a:ext cx="2710184" cy="25708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Our Solution</a:t>
            </a:r>
            <a:endParaRPr/>
          </a:p>
        </p:txBody>
      </p:sp>
      <p:sp>
        <p:nvSpPr>
          <p:cNvPr id="180" name="Google Shape;180;p7"/>
          <p:cNvSpPr txBox="1"/>
          <p:nvPr>
            <p:ph idx="1" type="body"/>
          </p:nvPr>
        </p:nvSpPr>
        <p:spPr>
          <a:xfrm>
            <a:off x="1134300" y="1651675"/>
            <a:ext cx="3842400" cy="2822100"/>
          </a:xfrm>
          <a:prstGeom prst="rect">
            <a:avLst/>
          </a:prstGeom>
          <a:noFill/>
          <a:ln>
            <a:noFill/>
          </a:ln>
        </p:spPr>
        <p:txBody>
          <a:bodyPr anchorCtr="0" anchor="t" bIns="34275" lIns="34275" spcFirstLastPara="1" rIns="34275" wrap="square" tIns="34275">
            <a:noAutofit/>
          </a:bodyPr>
          <a:lstStyle/>
          <a:p>
            <a:pPr indent="-317500" lvl="0" marL="457200" rtl="0" algn="l">
              <a:lnSpc>
                <a:spcPct val="100000"/>
              </a:lnSpc>
              <a:spcBef>
                <a:spcPts val="0"/>
              </a:spcBef>
              <a:spcAft>
                <a:spcPts val="0"/>
              </a:spcAft>
              <a:buSzPts val="1400"/>
              <a:buChar char="-"/>
            </a:pPr>
            <a:r>
              <a:rPr b="1" lang="en" sz="1400">
                <a:latin typeface="Open Sans"/>
                <a:ea typeface="Open Sans"/>
                <a:cs typeface="Open Sans"/>
                <a:sym typeface="Open Sans"/>
              </a:rPr>
              <a:t>An online platform with long-term climate forecasts for cities globally</a:t>
            </a:r>
            <a:br>
              <a:rPr b="1" lang="en" sz="1400">
                <a:latin typeface="Open Sans"/>
                <a:ea typeface="Open Sans"/>
                <a:cs typeface="Open Sans"/>
                <a:sym typeface="Open Sans"/>
              </a:rPr>
            </a:br>
            <a:endParaRPr b="1" sz="1400">
              <a:latin typeface="Open Sans"/>
              <a:ea typeface="Open Sans"/>
              <a:cs typeface="Open Sans"/>
              <a:sym typeface="Open Sans"/>
            </a:endParaRPr>
          </a:p>
          <a:p>
            <a:pPr indent="-317500" lvl="0" marL="457200" rtl="0" algn="l">
              <a:lnSpc>
                <a:spcPct val="100000"/>
              </a:lnSpc>
              <a:spcBef>
                <a:spcPts val="0"/>
              </a:spcBef>
              <a:spcAft>
                <a:spcPts val="0"/>
              </a:spcAft>
              <a:buSzPts val="1400"/>
              <a:buChar char="-"/>
            </a:pPr>
            <a:r>
              <a:rPr lang="en" sz="1400">
                <a:latin typeface="Open Sans"/>
                <a:ea typeface="Open Sans"/>
                <a:cs typeface="Open Sans"/>
                <a:sym typeface="Open Sans"/>
              </a:rPr>
              <a:t>Powered by Time Series models</a:t>
            </a:r>
            <a:br>
              <a:rPr lang="en" sz="1400"/>
            </a:br>
            <a:endParaRPr sz="1400"/>
          </a:p>
          <a:p>
            <a:pPr indent="-317500" lvl="0" marL="457200" rtl="0" algn="l">
              <a:lnSpc>
                <a:spcPct val="100000"/>
              </a:lnSpc>
              <a:spcBef>
                <a:spcPts val="0"/>
              </a:spcBef>
              <a:spcAft>
                <a:spcPts val="0"/>
              </a:spcAft>
              <a:buSzPts val="1400"/>
              <a:buChar char="-"/>
            </a:pPr>
            <a:r>
              <a:rPr lang="en" sz="1400">
                <a:latin typeface="Open Sans"/>
                <a:ea typeface="Open Sans"/>
                <a:cs typeface="Open Sans"/>
                <a:sym typeface="Open Sans"/>
              </a:rPr>
              <a:t>Historical data (1750 to present): </a:t>
            </a:r>
            <a:r>
              <a:rPr lang="en" sz="1400"/>
              <a:t>from non-profit Berkeley Earth</a:t>
            </a:r>
            <a:endParaRPr sz="1400"/>
          </a:p>
          <a:p>
            <a:pPr indent="-317500" lvl="0" marL="457200" rtl="0" algn="l">
              <a:lnSpc>
                <a:spcPct val="100000"/>
              </a:lnSpc>
              <a:spcBef>
                <a:spcPts val="1000"/>
              </a:spcBef>
              <a:spcAft>
                <a:spcPts val="0"/>
              </a:spcAft>
              <a:buSzPts val="1400"/>
              <a:buChar char="-"/>
            </a:pPr>
            <a:r>
              <a:rPr lang="en" sz="1400">
                <a:latin typeface="Open Sans"/>
                <a:ea typeface="Open Sans"/>
                <a:cs typeface="Open Sans"/>
                <a:sym typeface="Open Sans"/>
              </a:rPr>
              <a:t>MVP Technical Stack: </a:t>
            </a:r>
            <a:r>
              <a:rPr lang="en" sz="1400"/>
              <a:t>Flask, Python, PostgreSQL, ReactJS</a:t>
            </a:r>
            <a:endParaRPr sz="1400"/>
          </a:p>
        </p:txBody>
      </p:sp>
      <p:pic>
        <p:nvPicPr>
          <p:cNvPr id="181" name="Google Shape;181;p7"/>
          <p:cNvPicPr preferRelativeResize="0"/>
          <p:nvPr/>
        </p:nvPicPr>
        <p:blipFill rotWithShape="1">
          <a:blip r:embed="rId3">
            <a:alphaModFix/>
          </a:blip>
          <a:srcRect b="0" l="0" r="0" t="0"/>
          <a:stretch/>
        </p:blipFill>
        <p:spPr>
          <a:xfrm>
            <a:off x="5258825" y="1735250"/>
            <a:ext cx="3599675" cy="273852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Easy to use - User Interface</a:t>
            </a:r>
            <a:endParaRPr/>
          </a:p>
        </p:txBody>
      </p:sp>
      <p:sp>
        <p:nvSpPr>
          <p:cNvPr id="187" name="Google Shape;187;p8"/>
          <p:cNvSpPr txBox="1"/>
          <p:nvPr>
            <p:ph idx="3" type="body"/>
          </p:nvPr>
        </p:nvSpPr>
        <p:spPr>
          <a:xfrm>
            <a:off x="1516950" y="1640600"/>
            <a:ext cx="3764400" cy="4845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1500"/>
              </a:spcAft>
              <a:buSzPts val="1500"/>
              <a:buNone/>
            </a:pPr>
            <a:r>
              <a:rPr lang="en"/>
              <a:t>Climate Compass Home Page</a:t>
            </a:r>
            <a:endParaRPr/>
          </a:p>
        </p:txBody>
      </p:sp>
      <p:sp>
        <p:nvSpPr>
          <p:cNvPr id="188" name="Google Shape;188;p8"/>
          <p:cNvSpPr txBox="1"/>
          <p:nvPr>
            <p:ph idx="4" type="body"/>
          </p:nvPr>
        </p:nvSpPr>
        <p:spPr>
          <a:xfrm>
            <a:off x="5451800" y="1640598"/>
            <a:ext cx="3216600" cy="484500"/>
          </a:xfrm>
          <a:prstGeom prst="rect">
            <a:avLst/>
          </a:prstGeom>
          <a:noFill/>
          <a:ln>
            <a:noFill/>
          </a:ln>
        </p:spPr>
        <p:txBody>
          <a:bodyPr anchorCtr="0" anchor="ctr" bIns="34275" lIns="34275" spcFirstLastPara="1" rIns="34275" wrap="square" tIns="34275">
            <a:noAutofit/>
          </a:bodyPr>
          <a:lstStyle/>
          <a:p>
            <a:pPr indent="0" lvl="0" marL="0" rtl="0" algn="l">
              <a:lnSpc>
                <a:spcPct val="100000"/>
              </a:lnSpc>
              <a:spcBef>
                <a:spcPts val="0"/>
              </a:spcBef>
              <a:spcAft>
                <a:spcPts val="1500"/>
              </a:spcAft>
              <a:buSzPts val="1500"/>
              <a:buNone/>
            </a:pPr>
            <a:r>
              <a:rPr lang="en"/>
              <a:t>Step 1: Select a City</a:t>
            </a:r>
            <a:endParaRPr/>
          </a:p>
        </p:txBody>
      </p:sp>
      <p:pic>
        <p:nvPicPr>
          <p:cNvPr id="189" name="Google Shape;189;p8"/>
          <p:cNvPicPr preferRelativeResize="0"/>
          <p:nvPr/>
        </p:nvPicPr>
        <p:blipFill rotWithShape="1">
          <a:blip r:embed="rId3">
            <a:alphaModFix/>
          </a:blip>
          <a:srcRect b="0" l="0" r="0" t="0"/>
          <a:stretch/>
        </p:blipFill>
        <p:spPr>
          <a:xfrm>
            <a:off x="5451800" y="2125100"/>
            <a:ext cx="3332700" cy="2538151"/>
          </a:xfrm>
          <a:prstGeom prst="rect">
            <a:avLst/>
          </a:prstGeom>
          <a:noFill/>
          <a:ln cap="flat" cmpd="sng" w="19050">
            <a:solidFill>
              <a:srgbClr val="000000"/>
            </a:solidFill>
            <a:prstDash val="solid"/>
            <a:round/>
            <a:headEnd len="sm" w="sm" type="none"/>
            <a:tailEnd len="sm" w="sm" type="none"/>
          </a:ln>
        </p:spPr>
      </p:pic>
      <p:pic>
        <p:nvPicPr>
          <p:cNvPr id="190" name="Google Shape;190;p8"/>
          <p:cNvPicPr preferRelativeResize="0"/>
          <p:nvPr/>
        </p:nvPicPr>
        <p:blipFill rotWithShape="1">
          <a:blip r:embed="rId4">
            <a:alphaModFix/>
          </a:blip>
          <a:srcRect b="0" l="0" r="0" t="0"/>
          <a:stretch/>
        </p:blipFill>
        <p:spPr>
          <a:xfrm>
            <a:off x="1516950" y="2125100"/>
            <a:ext cx="3327424" cy="25381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ph idx="2" type="body"/>
          </p:nvPr>
        </p:nvSpPr>
        <p:spPr>
          <a:xfrm>
            <a:off x="1788319" y="867966"/>
            <a:ext cx="4412400" cy="484500"/>
          </a:xfrm>
          <a:prstGeom prst="rect">
            <a:avLst/>
          </a:prstGeom>
          <a:noFill/>
          <a:ln>
            <a:noFill/>
          </a:ln>
        </p:spPr>
        <p:txBody>
          <a:bodyPr anchorCtr="0" anchor="ctr" bIns="34275" lIns="34275" spcFirstLastPara="1" rIns="34275" wrap="square" tIns="34275">
            <a:normAutofit/>
          </a:bodyPr>
          <a:lstStyle/>
          <a:p>
            <a:pPr indent="0" lvl="0" marL="0" rtl="0" algn="l">
              <a:lnSpc>
                <a:spcPct val="90000"/>
              </a:lnSpc>
              <a:spcBef>
                <a:spcPts val="800"/>
              </a:spcBef>
              <a:spcAft>
                <a:spcPts val="0"/>
              </a:spcAft>
              <a:buSzPts val="2700"/>
              <a:buNone/>
            </a:pPr>
            <a:r>
              <a:rPr lang="en"/>
              <a:t>Easy to use - User Interface</a:t>
            </a:r>
            <a:endParaRPr/>
          </a:p>
        </p:txBody>
      </p:sp>
      <p:sp>
        <p:nvSpPr>
          <p:cNvPr id="196" name="Google Shape;196;p9"/>
          <p:cNvSpPr txBox="1"/>
          <p:nvPr>
            <p:ph idx="3" type="body"/>
          </p:nvPr>
        </p:nvSpPr>
        <p:spPr>
          <a:xfrm>
            <a:off x="5372825" y="1631875"/>
            <a:ext cx="3723900" cy="415500"/>
          </a:xfrm>
          <a:prstGeom prst="rect">
            <a:avLst/>
          </a:prstGeom>
          <a:noFill/>
          <a:ln>
            <a:noFill/>
          </a:ln>
        </p:spPr>
        <p:txBody>
          <a:bodyPr anchorCtr="0" anchor="ctr" bIns="34275" lIns="34275" spcFirstLastPara="1" rIns="34275" wrap="square" tIns="34275">
            <a:normAutofit/>
          </a:bodyPr>
          <a:lstStyle/>
          <a:p>
            <a:pPr indent="0" lvl="0" marL="0" rtl="0" algn="l">
              <a:lnSpc>
                <a:spcPct val="100000"/>
              </a:lnSpc>
              <a:spcBef>
                <a:spcPts val="0"/>
              </a:spcBef>
              <a:spcAft>
                <a:spcPts val="1500"/>
              </a:spcAft>
              <a:buSzPts val="1500"/>
              <a:buNone/>
            </a:pPr>
            <a:r>
              <a:rPr lang="en" sz="1400"/>
              <a:t>City Weather Forecast Report (for 1 Year)</a:t>
            </a:r>
            <a:endParaRPr sz="1400"/>
          </a:p>
        </p:txBody>
      </p:sp>
      <p:pic>
        <p:nvPicPr>
          <p:cNvPr id="197" name="Google Shape;197;p9"/>
          <p:cNvPicPr preferRelativeResize="0"/>
          <p:nvPr/>
        </p:nvPicPr>
        <p:blipFill rotWithShape="1">
          <a:blip r:embed="rId3">
            <a:alphaModFix/>
          </a:blip>
          <a:srcRect b="0" l="0" r="0" t="0"/>
          <a:stretch/>
        </p:blipFill>
        <p:spPr>
          <a:xfrm>
            <a:off x="5427675" y="2096950"/>
            <a:ext cx="3509126" cy="2439549"/>
          </a:xfrm>
          <a:prstGeom prst="rect">
            <a:avLst/>
          </a:prstGeom>
          <a:noFill/>
          <a:ln cap="flat" cmpd="sng" w="19050">
            <a:solidFill>
              <a:srgbClr val="000000"/>
            </a:solidFill>
            <a:prstDash val="solid"/>
            <a:round/>
            <a:headEnd len="sm" w="sm" type="none"/>
            <a:tailEnd len="sm" w="sm" type="none"/>
          </a:ln>
        </p:spPr>
      </p:pic>
      <p:sp>
        <p:nvSpPr>
          <p:cNvPr id="198" name="Google Shape;198;p9"/>
          <p:cNvSpPr txBox="1"/>
          <p:nvPr/>
        </p:nvSpPr>
        <p:spPr>
          <a:xfrm>
            <a:off x="1507025" y="1639075"/>
            <a:ext cx="3447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500"/>
              </a:spcAft>
              <a:buClr>
                <a:srgbClr val="000000"/>
              </a:buClr>
              <a:buSzPts val="1500"/>
              <a:buFont typeface="Arial"/>
              <a:buNone/>
            </a:pPr>
            <a:r>
              <a:rPr b="1" i="0" lang="en" sz="1500" u="none" cap="none" strike="noStrike">
                <a:solidFill>
                  <a:srgbClr val="5D5D5D"/>
                </a:solidFill>
                <a:latin typeface="Open Sans"/>
                <a:ea typeface="Open Sans"/>
                <a:cs typeface="Open Sans"/>
                <a:sym typeface="Open Sans"/>
              </a:rPr>
              <a:t>Step 2: Select Date from calendar</a:t>
            </a:r>
            <a:endParaRPr b="0" i="0" sz="1400" u="none" cap="none" strike="noStrike">
              <a:solidFill>
                <a:srgbClr val="000000"/>
              </a:solidFill>
              <a:latin typeface="Arial"/>
              <a:ea typeface="Arial"/>
              <a:cs typeface="Arial"/>
              <a:sym typeface="Arial"/>
            </a:endParaRPr>
          </a:p>
        </p:txBody>
      </p:sp>
      <p:pic>
        <p:nvPicPr>
          <p:cNvPr id="199" name="Google Shape;199;p9"/>
          <p:cNvPicPr preferRelativeResize="0"/>
          <p:nvPr/>
        </p:nvPicPr>
        <p:blipFill rotWithShape="1">
          <a:blip r:embed="rId4">
            <a:alphaModFix/>
          </a:blip>
          <a:srcRect b="0" l="0" r="0" t="0"/>
          <a:stretch/>
        </p:blipFill>
        <p:spPr>
          <a:xfrm>
            <a:off x="1425025" y="2096950"/>
            <a:ext cx="3509124" cy="24395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MU">
      <a:dk1>
        <a:srgbClr val="404040"/>
      </a:dk1>
      <a:lt1>
        <a:srgbClr val="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